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sldIdLst>
    <p:sldId id="257" r:id="rId2"/>
    <p:sldId id="259" r:id="rId3"/>
    <p:sldId id="260" r:id="rId4"/>
    <p:sldId id="262" r:id="rId5"/>
    <p:sldId id="264" r:id="rId6"/>
    <p:sldId id="298" r:id="rId7"/>
    <p:sldId id="267" r:id="rId8"/>
    <p:sldId id="299" r:id="rId9"/>
    <p:sldId id="303" r:id="rId10"/>
    <p:sldId id="313" r:id="rId11"/>
    <p:sldId id="304" r:id="rId12"/>
    <p:sldId id="305" r:id="rId13"/>
    <p:sldId id="306" r:id="rId14"/>
    <p:sldId id="297" r:id="rId15"/>
    <p:sldId id="312" r:id="rId16"/>
    <p:sldId id="311" r:id="rId17"/>
    <p:sldId id="310" r:id="rId18"/>
    <p:sldId id="308" r:id="rId19"/>
    <p:sldId id="309" r:id="rId20"/>
    <p:sldId id="282" r:id="rId21"/>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0836AFF-8EBD-4312-A0D6-9A10CF8141F5}">
          <p14:sldIdLst>
            <p14:sldId id="257"/>
            <p14:sldId id="259"/>
            <p14:sldId id="260"/>
            <p14:sldId id="262"/>
            <p14:sldId id="264"/>
            <p14:sldId id="298"/>
            <p14:sldId id="267"/>
            <p14:sldId id="299"/>
            <p14:sldId id="303"/>
            <p14:sldId id="313"/>
            <p14:sldId id="304"/>
            <p14:sldId id="305"/>
            <p14:sldId id="306"/>
            <p14:sldId id="297"/>
            <p14:sldId id="312"/>
            <p14:sldId id="311"/>
            <p14:sldId id="310"/>
            <p14:sldId id="308"/>
            <p14:sldId id="309"/>
          </p14:sldIdLst>
        </p14:section>
        <p14:section name="Sección sin título" id="{3294F561-A613-45E6-A4E7-46A9AA4868FD}">
          <p14:sldIdLst>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12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os\escritorio\PASTELES%20TE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E4F6-4528-8183-DF75854B46AD}"/>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E4F6-4528-8183-DF75854B46AD}"/>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E4F6-4528-8183-DF75854B46AD}"/>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E4F6-4528-8183-DF75854B46A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Hoja1!$B$3:$E$3</c:f>
              <c:strCache>
                <c:ptCount val="4"/>
                <c:pt idx="0">
                  <c:v>DAR</c:v>
                </c:pt>
                <c:pt idx="1">
                  <c:v>AAR</c:v>
                </c:pt>
                <c:pt idx="2">
                  <c:v>PARA</c:v>
                </c:pt>
                <c:pt idx="3">
                  <c:v>NAAR</c:v>
                </c:pt>
              </c:strCache>
            </c:strRef>
          </c:cat>
          <c:val>
            <c:numRef>
              <c:f>Hoja1!$B$4:$E$4</c:f>
              <c:numCache>
                <c:formatCode>General</c:formatCode>
                <c:ptCount val="4"/>
                <c:pt idx="0">
                  <c:v>16</c:v>
                </c:pt>
                <c:pt idx="1">
                  <c:v>13</c:v>
                </c:pt>
                <c:pt idx="2">
                  <c:v>0</c:v>
                </c:pt>
                <c:pt idx="3">
                  <c:v>0</c:v>
                </c:pt>
              </c:numCache>
            </c:numRef>
          </c:val>
          <c:extLst>
            <c:ext xmlns:c16="http://schemas.microsoft.com/office/drawing/2014/chart" uri="{C3380CC4-5D6E-409C-BE32-E72D297353CC}">
              <c16:uniqueId val="{00000008-E4F6-4528-8183-DF75854B46A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D45EC-87D0-43B2-9060-038E5579C8BF}" type="doc">
      <dgm:prSet loTypeId="urn:microsoft.com/office/officeart/2005/8/layout/hProcess7" loCatId="list" qsTypeId="urn:microsoft.com/office/officeart/2005/8/quickstyle/simple3" qsCatId="simple" csTypeId="urn:microsoft.com/office/officeart/2005/8/colors/colorful4" csCatId="colorful" phldr="1"/>
      <dgm:spPr/>
      <dgm:t>
        <a:bodyPr/>
        <a:lstStyle/>
        <a:p>
          <a:endParaRPr lang="es-EC"/>
        </a:p>
      </dgm:t>
    </dgm:pt>
    <dgm:pt modelId="{A6A2B029-974F-4B0A-80AE-6E08BFB028F7}">
      <dgm:prSet phldrT="[Texto]" custT="1"/>
      <dgm:spPr/>
      <dgm:t>
        <a:bodyPr/>
        <a:lstStyle/>
        <a:p>
          <a:r>
            <a:rPr lang="es-EC" sz="3200" b="1"/>
            <a:t>OBJETIVO GENERAL</a:t>
          </a:r>
          <a:endParaRPr lang="es-EC" sz="3200" b="1" dirty="0"/>
        </a:p>
      </dgm:t>
    </dgm:pt>
    <dgm:pt modelId="{EE63E52C-4CB0-4B4F-B25D-AFF6D26C2C9A}" type="parTrans" cxnId="{083E07AA-8BDD-4EC7-84E3-190D7D795EC3}">
      <dgm:prSet/>
      <dgm:spPr/>
      <dgm:t>
        <a:bodyPr/>
        <a:lstStyle/>
        <a:p>
          <a:endParaRPr lang="es-EC" sz="1600">
            <a:solidFill>
              <a:schemeClr val="tx1"/>
            </a:solidFill>
          </a:endParaRPr>
        </a:p>
      </dgm:t>
    </dgm:pt>
    <dgm:pt modelId="{8A4693AB-A406-4A1D-91CB-12B871D77EAC}" type="sibTrans" cxnId="{083E07AA-8BDD-4EC7-84E3-190D7D795EC3}">
      <dgm:prSet/>
      <dgm:spPr/>
      <dgm:t>
        <a:bodyPr/>
        <a:lstStyle/>
        <a:p>
          <a:endParaRPr lang="es-EC" sz="1600">
            <a:solidFill>
              <a:schemeClr val="tx1"/>
            </a:solidFill>
          </a:endParaRPr>
        </a:p>
      </dgm:t>
    </dgm:pt>
    <dgm:pt modelId="{D1C73249-8A29-4086-B044-CE30FA34B7DC}">
      <dgm:prSet phldrT="[Texto]" custT="1"/>
      <dgm:spPr/>
      <dgm:t>
        <a:bodyPr/>
        <a:lstStyle/>
        <a:p>
          <a:pPr algn="just">
            <a:buFont typeface="Wingdings" panose="05000000000000000000" pitchFamily="2" charset="2"/>
            <a:buChar char="§"/>
          </a:pPr>
          <a:r>
            <a:rPr lang="es-EC" sz="1800" dirty="0"/>
            <a:t>Determinar de qué manera el trabajo colaborativo fortalece el desarrollo de la interculturalidad en los niños de séptimo año de educación básica de la Unidad Educativa San Gerardo período diciembre 2017 mayo 2018.</a:t>
          </a:r>
        </a:p>
      </dgm:t>
    </dgm:pt>
    <dgm:pt modelId="{0838A1F0-57B2-4622-B698-3C62BA34FAAD}" type="parTrans" cxnId="{A57B6965-EAC5-4680-A067-F31414CD39DB}">
      <dgm:prSet/>
      <dgm:spPr/>
      <dgm:t>
        <a:bodyPr/>
        <a:lstStyle/>
        <a:p>
          <a:endParaRPr lang="es-EC" sz="1600">
            <a:solidFill>
              <a:schemeClr val="tx1"/>
            </a:solidFill>
          </a:endParaRPr>
        </a:p>
      </dgm:t>
    </dgm:pt>
    <dgm:pt modelId="{780CB560-46A1-4002-A873-8CF218B3C112}" type="sibTrans" cxnId="{A57B6965-EAC5-4680-A067-F31414CD39DB}">
      <dgm:prSet/>
      <dgm:spPr/>
      <dgm:t>
        <a:bodyPr/>
        <a:lstStyle/>
        <a:p>
          <a:endParaRPr lang="es-EC" sz="1600">
            <a:solidFill>
              <a:schemeClr val="tx1"/>
            </a:solidFill>
          </a:endParaRPr>
        </a:p>
      </dgm:t>
    </dgm:pt>
    <dgm:pt modelId="{3A590538-D88A-4B8B-B50E-5FB9E1DB6D5B}">
      <dgm:prSet phldrT="[Texto]" custT="1"/>
      <dgm:spPr/>
      <dgm:t>
        <a:bodyPr/>
        <a:lstStyle/>
        <a:p>
          <a:r>
            <a:rPr lang="es-EC" sz="2400" b="1" dirty="0"/>
            <a:t>OBJETIVOS ESPECÍFICOS </a:t>
          </a:r>
        </a:p>
      </dgm:t>
    </dgm:pt>
    <dgm:pt modelId="{F881E659-9972-49E0-BD70-E841283DA8AA}" type="parTrans" cxnId="{080EA661-6A50-40BE-8E9F-29626F38B66F}">
      <dgm:prSet/>
      <dgm:spPr/>
      <dgm:t>
        <a:bodyPr/>
        <a:lstStyle/>
        <a:p>
          <a:endParaRPr lang="es-EC" sz="1600">
            <a:solidFill>
              <a:schemeClr val="tx1"/>
            </a:solidFill>
          </a:endParaRPr>
        </a:p>
      </dgm:t>
    </dgm:pt>
    <dgm:pt modelId="{0588673F-1438-48BD-B662-24E902DBBAE4}" type="sibTrans" cxnId="{080EA661-6A50-40BE-8E9F-29626F38B66F}">
      <dgm:prSet/>
      <dgm:spPr/>
      <dgm:t>
        <a:bodyPr/>
        <a:lstStyle/>
        <a:p>
          <a:endParaRPr lang="es-EC" sz="1600">
            <a:solidFill>
              <a:schemeClr val="tx1"/>
            </a:solidFill>
          </a:endParaRPr>
        </a:p>
      </dgm:t>
    </dgm:pt>
    <dgm:pt modelId="{3D05A366-2C54-47A9-BE7D-7D7E0CB80CC8}">
      <dgm:prSet phldrT="[Texto]" custT="1"/>
      <dgm:spPr/>
      <dgm:t>
        <a:bodyPr/>
        <a:lstStyle/>
        <a:p>
          <a:pPr algn="just">
            <a:buFont typeface="Arial" panose="020B0604020202020204" pitchFamily="34" charset="0"/>
            <a:buChar char="•"/>
          </a:pPr>
          <a:r>
            <a:rPr lang="es-ES" sz="800" dirty="0"/>
            <a:t>  </a:t>
          </a:r>
          <a:r>
            <a:rPr lang="es-EC" sz="1600" dirty="0"/>
            <a:t>Describir  que el trabajo colaborativo mediante actividades en el aulas fortalece el desarrollo de la interculturalidad en los niños de séptimo año de educación básica.</a:t>
          </a:r>
        </a:p>
        <a:p>
          <a:pPr algn="just">
            <a:buFont typeface="Symbol" panose="05050102010706020507" pitchFamily="18" charset="2"/>
            <a:buChar char=""/>
          </a:pPr>
          <a:endParaRPr lang="es-EC" sz="1400" dirty="0"/>
        </a:p>
        <a:p>
          <a:pPr algn="just">
            <a:buFont typeface="Symbol" panose="05050102010706020507" pitchFamily="18" charset="2"/>
            <a:buChar char=""/>
          </a:pPr>
          <a:r>
            <a:rPr lang="es-EC" sz="1600" dirty="0"/>
            <a:t>Analizar  como el trabajo colaborativo mediante actividades socioculturales  desarrolla  la interculturalidad: el cambio equitativo en condiciones de  identidad  en los niños de séptimo año de educación básica.</a:t>
          </a:r>
          <a:endParaRPr lang="es-EC" sz="1200" dirty="0"/>
        </a:p>
      </dgm:t>
    </dgm:pt>
    <dgm:pt modelId="{C6C61D64-B213-497A-9B4E-24F1DCF1A976}" type="parTrans" cxnId="{772B1C2C-5041-4384-8C0B-6A381125B470}">
      <dgm:prSet/>
      <dgm:spPr/>
      <dgm:t>
        <a:bodyPr/>
        <a:lstStyle/>
        <a:p>
          <a:endParaRPr lang="es-EC" sz="1600">
            <a:solidFill>
              <a:schemeClr val="tx1"/>
            </a:solidFill>
          </a:endParaRPr>
        </a:p>
      </dgm:t>
    </dgm:pt>
    <dgm:pt modelId="{61F8D4F9-1A4E-4A7B-BC27-592FB72554AE}" type="sibTrans" cxnId="{772B1C2C-5041-4384-8C0B-6A381125B470}">
      <dgm:prSet/>
      <dgm:spPr/>
      <dgm:t>
        <a:bodyPr/>
        <a:lstStyle/>
        <a:p>
          <a:endParaRPr lang="es-EC" sz="1600">
            <a:solidFill>
              <a:schemeClr val="tx1"/>
            </a:solidFill>
          </a:endParaRPr>
        </a:p>
      </dgm:t>
    </dgm:pt>
    <dgm:pt modelId="{3786CFEC-6D49-41DD-B8A7-BC7181567534}">
      <dgm:prSet custT="1"/>
      <dgm:spPr/>
      <dgm:t>
        <a:bodyPr/>
        <a:lstStyle/>
        <a:p>
          <a:pPr algn="just">
            <a:buFont typeface="Symbol" panose="05050102010706020507" pitchFamily="18" charset="2"/>
            <a:buChar char=""/>
          </a:pPr>
          <a:endParaRPr lang="es-EC" sz="1600" dirty="0"/>
        </a:p>
        <a:p>
          <a:pPr algn="just">
            <a:buFont typeface="Symbol" panose="05050102010706020507" pitchFamily="18" charset="2"/>
            <a:buChar char=""/>
          </a:pPr>
          <a:r>
            <a:rPr lang="es-EC" sz="1600" dirty="0"/>
            <a:t>Diseñar la propuesta de una guía para implementar el trabajo colaborativo en las aulas que este a su vez sirva de base para el desarrollo de la interculturalidad mediante estrategias didácticas. </a:t>
          </a:r>
        </a:p>
      </dgm:t>
    </dgm:pt>
    <dgm:pt modelId="{993B2FD5-A207-4827-BE83-95413E173153}" type="parTrans" cxnId="{8994EDB0-6367-4E42-AA8A-16A9347BC51D}">
      <dgm:prSet/>
      <dgm:spPr/>
      <dgm:t>
        <a:bodyPr/>
        <a:lstStyle/>
        <a:p>
          <a:endParaRPr lang="es-EC"/>
        </a:p>
      </dgm:t>
    </dgm:pt>
    <dgm:pt modelId="{768D5062-06F2-4ED0-A149-40DD8A093355}" type="sibTrans" cxnId="{8994EDB0-6367-4E42-AA8A-16A9347BC51D}">
      <dgm:prSet/>
      <dgm:spPr/>
      <dgm:t>
        <a:bodyPr/>
        <a:lstStyle/>
        <a:p>
          <a:endParaRPr lang="es-EC"/>
        </a:p>
      </dgm:t>
    </dgm:pt>
    <dgm:pt modelId="{2648A814-C915-48C1-9507-D87A307F29C5}" type="pres">
      <dgm:prSet presAssocID="{5E5D45EC-87D0-43B2-9060-038E5579C8BF}" presName="Name0" presStyleCnt="0">
        <dgm:presLayoutVars>
          <dgm:dir/>
          <dgm:animLvl val="lvl"/>
          <dgm:resizeHandles val="exact"/>
        </dgm:presLayoutVars>
      </dgm:prSet>
      <dgm:spPr/>
    </dgm:pt>
    <dgm:pt modelId="{89DC5CCD-2EF4-4278-9F1E-ACD9DDED437B}" type="pres">
      <dgm:prSet presAssocID="{A6A2B029-974F-4B0A-80AE-6E08BFB028F7}" presName="compositeNode" presStyleCnt="0">
        <dgm:presLayoutVars>
          <dgm:bulletEnabled val="1"/>
        </dgm:presLayoutVars>
      </dgm:prSet>
      <dgm:spPr/>
    </dgm:pt>
    <dgm:pt modelId="{60914BBA-70EA-45D2-B4F4-DEC4E0348866}" type="pres">
      <dgm:prSet presAssocID="{A6A2B029-974F-4B0A-80AE-6E08BFB028F7}" presName="bgRect" presStyleLbl="node1" presStyleIdx="0" presStyleCnt="2" custScaleY="56868" custLinFactNeighborX="1467" custLinFactNeighborY="33247"/>
      <dgm:spPr/>
    </dgm:pt>
    <dgm:pt modelId="{20AC88EE-8CFD-4354-886B-9DAC390A172E}" type="pres">
      <dgm:prSet presAssocID="{A6A2B029-974F-4B0A-80AE-6E08BFB028F7}" presName="parentNode" presStyleLbl="node1" presStyleIdx="0" presStyleCnt="2">
        <dgm:presLayoutVars>
          <dgm:chMax val="0"/>
          <dgm:bulletEnabled val="1"/>
        </dgm:presLayoutVars>
      </dgm:prSet>
      <dgm:spPr/>
    </dgm:pt>
    <dgm:pt modelId="{50E6884E-4BE1-4D88-A7EF-72645995356B}" type="pres">
      <dgm:prSet presAssocID="{A6A2B029-974F-4B0A-80AE-6E08BFB028F7}" presName="childNode" presStyleLbl="node1" presStyleIdx="0" presStyleCnt="2">
        <dgm:presLayoutVars>
          <dgm:bulletEnabled val="1"/>
        </dgm:presLayoutVars>
      </dgm:prSet>
      <dgm:spPr/>
    </dgm:pt>
    <dgm:pt modelId="{0C37C71D-750D-4F89-AE29-E67E7CE78B89}" type="pres">
      <dgm:prSet presAssocID="{8A4693AB-A406-4A1D-91CB-12B871D77EAC}" presName="hSp" presStyleCnt="0"/>
      <dgm:spPr/>
    </dgm:pt>
    <dgm:pt modelId="{A6AD0032-5D43-4220-862A-C3EF92C7C704}" type="pres">
      <dgm:prSet presAssocID="{8A4693AB-A406-4A1D-91CB-12B871D77EAC}" presName="vProcSp" presStyleCnt="0"/>
      <dgm:spPr/>
    </dgm:pt>
    <dgm:pt modelId="{674A4382-3752-4CA0-AFA6-61DC9398ED6A}" type="pres">
      <dgm:prSet presAssocID="{8A4693AB-A406-4A1D-91CB-12B871D77EAC}" presName="vSp1" presStyleCnt="0"/>
      <dgm:spPr/>
    </dgm:pt>
    <dgm:pt modelId="{C952EC6B-081E-4EF4-A9B9-FCF774A6751A}" type="pres">
      <dgm:prSet presAssocID="{8A4693AB-A406-4A1D-91CB-12B871D77EAC}" presName="simulatedConn" presStyleLbl="solidFgAcc1" presStyleIdx="0" presStyleCnt="1"/>
      <dgm:spPr/>
    </dgm:pt>
    <dgm:pt modelId="{ACC4FA54-3502-4A65-9664-8E76B69DEEFD}" type="pres">
      <dgm:prSet presAssocID="{8A4693AB-A406-4A1D-91CB-12B871D77EAC}" presName="vSp2" presStyleCnt="0"/>
      <dgm:spPr/>
    </dgm:pt>
    <dgm:pt modelId="{5539931A-7F3C-4A72-825A-92B1A83E2B39}" type="pres">
      <dgm:prSet presAssocID="{8A4693AB-A406-4A1D-91CB-12B871D77EAC}" presName="sibTrans" presStyleCnt="0"/>
      <dgm:spPr/>
    </dgm:pt>
    <dgm:pt modelId="{C0D0C6DA-07A3-4E21-AEBA-4DC928778878}" type="pres">
      <dgm:prSet presAssocID="{3A590538-D88A-4B8B-B50E-5FB9E1DB6D5B}" presName="compositeNode" presStyleCnt="0">
        <dgm:presLayoutVars>
          <dgm:bulletEnabled val="1"/>
        </dgm:presLayoutVars>
      </dgm:prSet>
      <dgm:spPr/>
    </dgm:pt>
    <dgm:pt modelId="{EFAC8AE5-6A7E-49E0-9616-6E4F13EB031F}" type="pres">
      <dgm:prSet presAssocID="{3A590538-D88A-4B8B-B50E-5FB9E1DB6D5B}" presName="bgRect" presStyleLbl="node1" presStyleIdx="1" presStyleCnt="2" custScaleY="86914" custLinFactNeighborX="334" custLinFactNeighborY="20893"/>
      <dgm:spPr/>
    </dgm:pt>
    <dgm:pt modelId="{FD2F6528-3EB7-4C3D-A0D7-9F5B622AC787}" type="pres">
      <dgm:prSet presAssocID="{3A590538-D88A-4B8B-B50E-5FB9E1DB6D5B}" presName="parentNode" presStyleLbl="node1" presStyleIdx="1" presStyleCnt="2">
        <dgm:presLayoutVars>
          <dgm:chMax val="0"/>
          <dgm:bulletEnabled val="1"/>
        </dgm:presLayoutVars>
      </dgm:prSet>
      <dgm:spPr/>
    </dgm:pt>
    <dgm:pt modelId="{3D9D5F83-6A47-4B69-8FEA-2DE7AD018F71}" type="pres">
      <dgm:prSet presAssocID="{3A590538-D88A-4B8B-B50E-5FB9E1DB6D5B}" presName="childNode" presStyleLbl="node1" presStyleIdx="1" presStyleCnt="2">
        <dgm:presLayoutVars>
          <dgm:bulletEnabled val="1"/>
        </dgm:presLayoutVars>
      </dgm:prSet>
      <dgm:spPr/>
    </dgm:pt>
  </dgm:ptLst>
  <dgm:cxnLst>
    <dgm:cxn modelId="{6D722211-4C4B-4612-8BD9-F8C7AF726714}" type="presOf" srcId="{5E5D45EC-87D0-43B2-9060-038E5579C8BF}" destId="{2648A814-C915-48C1-9507-D87A307F29C5}" srcOrd="0" destOrd="0" presId="urn:microsoft.com/office/officeart/2005/8/layout/hProcess7"/>
    <dgm:cxn modelId="{772B1C2C-5041-4384-8C0B-6A381125B470}" srcId="{3A590538-D88A-4B8B-B50E-5FB9E1DB6D5B}" destId="{3D05A366-2C54-47A9-BE7D-7D7E0CB80CC8}" srcOrd="0" destOrd="0" parTransId="{C6C61D64-B213-497A-9B4E-24F1DCF1A976}" sibTransId="{61F8D4F9-1A4E-4A7B-BC27-592FB72554AE}"/>
    <dgm:cxn modelId="{BF685061-220F-48B3-A62D-FC80744A2378}" type="presOf" srcId="{A6A2B029-974F-4B0A-80AE-6E08BFB028F7}" destId="{60914BBA-70EA-45D2-B4F4-DEC4E0348866}" srcOrd="0" destOrd="0" presId="urn:microsoft.com/office/officeart/2005/8/layout/hProcess7"/>
    <dgm:cxn modelId="{080EA661-6A50-40BE-8E9F-29626F38B66F}" srcId="{5E5D45EC-87D0-43B2-9060-038E5579C8BF}" destId="{3A590538-D88A-4B8B-B50E-5FB9E1DB6D5B}" srcOrd="1" destOrd="0" parTransId="{F881E659-9972-49E0-BD70-E841283DA8AA}" sibTransId="{0588673F-1438-48BD-B662-24E902DBBAE4}"/>
    <dgm:cxn modelId="{4160E764-437E-4462-963A-89BC92F20964}" type="presOf" srcId="{3A590538-D88A-4B8B-B50E-5FB9E1DB6D5B}" destId="{EFAC8AE5-6A7E-49E0-9616-6E4F13EB031F}" srcOrd="0" destOrd="0" presId="urn:microsoft.com/office/officeart/2005/8/layout/hProcess7"/>
    <dgm:cxn modelId="{A57B6965-EAC5-4680-A067-F31414CD39DB}" srcId="{A6A2B029-974F-4B0A-80AE-6E08BFB028F7}" destId="{D1C73249-8A29-4086-B044-CE30FA34B7DC}" srcOrd="0" destOrd="0" parTransId="{0838A1F0-57B2-4622-B698-3C62BA34FAAD}" sibTransId="{780CB560-46A1-4002-A873-8CF218B3C112}"/>
    <dgm:cxn modelId="{078C3648-1AC2-4D34-B4C4-1B6722F305D3}" type="presOf" srcId="{3A590538-D88A-4B8B-B50E-5FB9E1DB6D5B}" destId="{FD2F6528-3EB7-4C3D-A0D7-9F5B622AC787}" srcOrd="1" destOrd="0" presId="urn:microsoft.com/office/officeart/2005/8/layout/hProcess7"/>
    <dgm:cxn modelId="{70F66B79-C845-463A-A51B-31AB3EC9E49A}" type="presOf" srcId="{A6A2B029-974F-4B0A-80AE-6E08BFB028F7}" destId="{20AC88EE-8CFD-4354-886B-9DAC390A172E}" srcOrd="1" destOrd="0" presId="urn:microsoft.com/office/officeart/2005/8/layout/hProcess7"/>
    <dgm:cxn modelId="{2EB7D693-A223-42C7-8A14-92DC162B9693}" type="presOf" srcId="{3786CFEC-6D49-41DD-B8A7-BC7181567534}" destId="{3D9D5F83-6A47-4B69-8FEA-2DE7AD018F71}" srcOrd="0" destOrd="1" presId="urn:microsoft.com/office/officeart/2005/8/layout/hProcess7"/>
    <dgm:cxn modelId="{083E07AA-8BDD-4EC7-84E3-190D7D795EC3}" srcId="{5E5D45EC-87D0-43B2-9060-038E5579C8BF}" destId="{A6A2B029-974F-4B0A-80AE-6E08BFB028F7}" srcOrd="0" destOrd="0" parTransId="{EE63E52C-4CB0-4B4F-B25D-AFF6D26C2C9A}" sibTransId="{8A4693AB-A406-4A1D-91CB-12B871D77EAC}"/>
    <dgm:cxn modelId="{8994EDB0-6367-4E42-AA8A-16A9347BC51D}" srcId="{3A590538-D88A-4B8B-B50E-5FB9E1DB6D5B}" destId="{3786CFEC-6D49-41DD-B8A7-BC7181567534}" srcOrd="1" destOrd="0" parTransId="{993B2FD5-A207-4827-BE83-95413E173153}" sibTransId="{768D5062-06F2-4ED0-A149-40DD8A093355}"/>
    <dgm:cxn modelId="{78BCC5BD-AE51-4A1E-B93D-7F0866A810EA}" type="presOf" srcId="{3D05A366-2C54-47A9-BE7D-7D7E0CB80CC8}" destId="{3D9D5F83-6A47-4B69-8FEA-2DE7AD018F71}" srcOrd="0" destOrd="0" presId="urn:microsoft.com/office/officeart/2005/8/layout/hProcess7"/>
    <dgm:cxn modelId="{BED51CDC-0FFA-418F-A64E-F1F9BCC0B9B7}" type="presOf" srcId="{D1C73249-8A29-4086-B044-CE30FA34B7DC}" destId="{50E6884E-4BE1-4D88-A7EF-72645995356B}" srcOrd="0" destOrd="0" presId="urn:microsoft.com/office/officeart/2005/8/layout/hProcess7"/>
    <dgm:cxn modelId="{962FA3EA-A09F-4194-8958-42E365046BD7}" type="presParOf" srcId="{2648A814-C915-48C1-9507-D87A307F29C5}" destId="{89DC5CCD-2EF4-4278-9F1E-ACD9DDED437B}" srcOrd="0" destOrd="0" presId="urn:microsoft.com/office/officeart/2005/8/layout/hProcess7"/>
    <dgm:cxn modelId="{A68AF34D-6E5C-4E8F-9FC6-6C696CF1B087}" type="presParOf" srcId="{89DC5CCD-2EF4-4278-9F1E-ACD9DDED437B}" destId="{60914BBA-70EA-45D2-B4F4-DEC4E0348866}" srcOrd="0" destOrd="0" presId="urn:microsoft.com/office/officeart/2005/8/layout/hProcess7"/>
    <dgm:cxn modelId="{B3E3E01F-6B86-4E8B-BE29-F5A2CA0B551C}" type="presParOf" srcId="{89DC5CCD-2EF4-4278-9F1E-ACD9DDED437B}" destId="{20AC88EE-8CFD-4354-886B-9DAC390A172E}" srcOrd="1" destOrd="0" presId="urn:microsoft.com/office/officeart/2005/8/layout/hProcess7"/>
    <dgm:cxn modelId="{27DEE015-3802-4F7A-9DDA-A9AEA822B44C}" type="presParOf" srcId="{89DC5CCD-2EF4-4278-9F1E-ACD9DDED437B}" destId="{50E6884E-4BE1-4D88-A7EF-72645995356B}" srcOrd="2" destOrd="0" presId="urn:microsoft.com/office/officeart/2005/8/layout/hProcess7"/>
    <dgm:cxn modelId="{022F09A2-28E2-4EBC-9C02-7AC32665C169}" type="presParOf" srcId="{2648A814-C915-48C1-9507-D87A307F29C5}" destId="{0C37C71D-750D-4F89-AE29-E67E7CE78B89}" srcOrd="1" destOrd="0" presId="urn:microsoft.com/office/officeart/2005/8/layout/hProcess7"/>
    <dgm:cxn modelId="{E9685794-F170-4E7E-84B7-49AECBCDA1BB}" type="presParOf" srcId="{2648A814-C915-48C1-9507-D87A307F29C5}" destId="{A6AD0032-5D43-4220-862A-C3EF92C7C704}" srcOrd="2" destOrd="0" presId="urn:microsoft.com/office/officeart/2005/8/layout/hProcess7"/>
    <dgm:cxn modelId="{EE8EDB3C-EFB3-4911-9A4C-19A919BF5965}" type="presParOf" srcId="{A6AD0032-5D43-4220-862A-C3EF92C7C704}" destId="{674A4382-3752-4CA0-AFA6-61DC9398ED6A}" srcOrd="0" destOrd="0" presId="urn:microsoft.com/office/officeart/2005/8/layout/hProcess7"/>
    <dgm:cxn modelId="{CAB90056-AF0B-46C7-809F-7B0102A4405D}" type="presParOf" srcId="{A6AD0032-5D43-4220-862A-C3EF92C7C704}" destId="{C952EC6B-081E-4EF4-A9B9-FCF774A6751A}" srcOrd="1" destOrd="0" presId="urn:microsoft.com/office/officeart/2005/8/layout/hProcess7"/>
    <dgm:cxn modelId="{777DB2B1-16BE-43AE-9522-ECE126D2437F}" type="presParOf" srcId="{A6AD0032-5D43-4220-862A-C3EF92C7C704}" destId="{ACC4FA54-3502-4A65-9664-8E76B69DEEFD}" srcOrd="2" destOrd="0" presId="urn:microsoft.com/office/officeart/2005/8/layout/hProcess7"/>
    <dgm:cxn modelId="{7A1D09F1-6928-494C-9E91-6C7B751038EF}" type="presParOf" srcId="{2648A814-C915-48C1-9507-D87A307F29C5}" destId="{5539931A-7F3C-4A72-825A-92B1A83E2B39}" srcOrd="3" destOrd="0" presId="urn:microsoft.com/office/officeart/2005/8/layout/hProcess7"/>
    <dgm:cxn modelId="{9B8DF44D-C55B-4194-B037-11EA0E822F7C}" type="presParOf" srcId="{2648A814-C915-48C1-9507-D87A307F29C5}" destId="{C0D0C6DA-07A3-4E21-AEBA-4DC928778878}" srcOrd="4" destOrd="0" presId="urn:microsoft.com/office/officeart/2005/8/layout/hProcess7"/>
    <dgm:cxn modelId="{37B64DF6-9DF3-44D9-8C25-42B0C271D388}" type="presParOf" srcId="{C0D0C6DA-07A3-4E21-AEBA-4DC928778878}" destId="{EFAC8AE5-6A7E-49E0-9616-6E4F13EB031F}" srcOrd="0" destOrd="0" presId="urn:microsoft.com/office/officeart/2005/8/layout/hProcess7"/>
    <dgm:cxn modelId="{1AAFD8A5-CF9B-453C-B316-DAA8AA1F3953}" type="presParOf" srcId="{C0D0C6DA-07A3-4E21-AEBA-4DC928778878}" destId="{FD2F6528-3EB7-4C3D-A0D7-9F5B622AC787}" srcOrd="1" destOrd="0" presId="urn:microsoft.com/office/officeart/2005/8/layout/hProcess7"/>
    <dgm:cxn modelId="{A31F7E2A-4E5C-4E7D-AC49-C35BF8ACE13F}" type="presParOf" srcId="{C0D0C6DA-07A3-4E21-AEBA-4DC928778878}" destId="{3D9D5F83-6A47-4B69-8FEA-2DE7AD018F7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17D0C-828C-45F5-8967-67D7C78D7FC2}"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s-EC"/>
        </a:p>
      </dgm:t>
    </dgm:pt>
    <dgm:pt modelId="{0DE4E743-98D0-423E-AC24-5093950310FB}">
      <dgm:prSet phldrT="[Texto]" custT="1"/>
      <dgm:spPr/>
      <dgm:t>
        <a:bodyPr/>
        <a:lstStyle/>
        <a:p>
          <a:pPr algn="just"/>
          <a:r>
            <a:rPr lang="es-EC" sz="1800" b="1" dirty="0">
              <a:solidFill>
                <a:schemeClr val="tx1"/>
              </a:solidFill>
              <a:latin typeface="Arial" panose="020B0604020202020204" pitchFamily="34" charset="0"/>
              <a:cs typeface="Arial" panose="020B0604020202020204" pitchFamily="34" charset="0"/>
            </a:rPr>
            <a:t>TRABAJO COLABORATIVO</a:t>
          </a:r>
        </a:p>
      </dgm:t>
    </dgm:pt>
    <dgm:pt modelId="{50600231-6C25-4288-9D61-EBB62E238D0C}" type="parTrans" cxnId="{89F2BB4C-7956-4D6D-BC66-3685B496B407}">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98E192BE-BE13-491B-9F08-362331669460}" type="sibTrans" cxnId="{89F2BB4C-7956-4D6D-BC66-3685B496B407}">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FDB5CE18-63EB-4DD1-ADF6-42B3E42430BE}">
      <dgm:prSet phldrT="[Texto]" custT="1"/>
      <dgm:spPr/>
      <dgm:t>
        <a:bodyPr/>
        <a:lstStyle/>
        <a:p>
          <a:pPr algn="just"/>
          <a:r>
            <a:rPr lang="es-ES" sz="1600">
              <a:solidFill>
                <a:schemeClr val="tx1"/>
              </a:solidFill>
              <a:latin typeface="Arial" panose="020B0604020202020204" pitchFamily="34" charset="0"/>
              <a:cs typeface="Arial" panose="020B0604020202020204" pitchFamily="34" charset="0"/>
            </a:rPr>
            <a:t>- </a:t>
          </a:r>
          <a:r>
            <a:rPr lang="es-EC" sz="2000">
              <a:solidFill>
                <a:schemeClr val="tx1"/>
              </a:solidFill>
            </a:rPr>
            <a:t>Díaz Carrero define al trabajo colaborativo como uno de los aprendizajes más importantes para el desarrollo de los estudiantes creando estrategias metodológicas y fomentando el desarrollo de habilidades elevando su pensamiento crítico y confianza en sí mismo para compartir entre los miembros de grupo.</a:t>
          </a:r>
          <a:endParaRPr lang="es-EC" sz="1600" dirty="0">
            <a:solidFill>
              <a:schemeClr val="tx1"/>
            </a:solidFill>
            <a:latin typeface="Arial" panose="020B0604020202020204" pitchFamily="34" charset="0"/>
            <a:cs typeface="Arial" panose="020B0604020202020204" pitchFamily="34" charset="0"/>
          </a:endParaRPr>
        </a:p>
      </dgm:t>
    </dgm:pt>
    <dgm:pt modelId="{85515983-14B6-4CD3-8CEE-8D115D95CB1F}" type="parTrans" cxnId="{BBC627D6-0FAE-4292-8D9E-B5ED67025226}">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5E7C815F-B900-493C-ABB8-95E8D00FC39D}" type="sibTrans" cxnId="{BBC627D6-0FAE-4292-8D9E-B5ED67025226}">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D7C18CC0-0202-41FB-A5FF-D9B0A5F61F60}">
      <dgm:prSet phldrT="[Texto]" custT="1"/>
      <dgm:spPr/>
      <dgm:t>
        <a:bodyPr/>
        <a:lstStyle/>
        <a:p>
          <a:pPr algn="just"/>
          <a:r>
            <a:rPr lang="es-EC" sz="1800" b="1">
              <a:solidFill>
                <a:schemeClr val="tx1"/>
              </a:solidFill>
              <a:latin typeface="Arial" panose="020B0604020202020204" pitchFamily="34" charset="0"/>
              <a:cs typeface="Arial" panose="020B0604020202020204" pitchFamily="34" charset="0"/>
            </a:rPr>
            <a:t>IMPORTANCIA DEL TRABAJO COLABORATIVO EN LA EDUCACIÓN</a:t>
          </a:r>
          <a:endParaRPr lang="es-EC" sz="1800" b="1" dirty="0">
            <a:solidFill>
              <a:schemeClr val="tx1"/>
            </a:solidFill>
            <a:latin typeface="Arial" panose="020B0604020202020204" pitchFamily="34" charset="0"/>
            <a:cs typeface="Arial" panose="020B0604020202020204" pitchFamily="34" charset="0"/>
          </a:endParaRPr>
        </a:p>
      </dgm:t>
    </dgm:pt>
    <dgm:pt modelId="{15017354-4BB5-458B-8371-52D2BBA90794}" type="parTrans" cxnId="{20BEC57F-1BF2-44FC-891A-B0B515EFB05A}">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10B851AA-5F6C-4C3E-9E58-7A873AAA4E88}" type="sibTrans" cxnId="{20BEC57F-1BF2-44FC-891A-B0B515EFB05A}">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CBF2F7EB-0F9D-4924-948C-9506E44A4443}">
      <dgm:prSet phldrT="[Texto]" custT="1"/>
      <dgm:spPr/>
      <dgm:t>
        <a:bodyPr/>
        <a:lstStyle/>
        <a:p>
          <a:pPr algn="just">
            <a:buFont typeface="Wingdings" panose="05000000000000000000" pitchFamily="2" charset="2"/>
            <a:buChar char="§"/>
          </a:pPr>
          <a:r>
            <a:rPr lang="es-EC" sz="2000" dirty="0">
              <a:solidFill>
                <a:schemeClr val="tx1"/>
              </a:solidFill>
            </a:rPr>
            <a:t>Cambio al ritmo de estudio, y la utilización de técnicas que mejoren la calidad de vida en la institución.</a:t>
          </a:r>
          <a:endParaRPr lang="es-EC" sz="1600" dirty="0">
            <a:solidFill>
              <a:schemeClr val="tx1"/>
            </a:solidFill>
            <a:latin typeface="Arial" panose="020B0604020202020204" pitchFamily="34" charset="0"/>
            <a:cs typeface="Arial" panose="020B0604020202020204" pitchFamily="34" charset="0"/>
          </a:endParaRPr>
        </a:p>
      </dgm:t>
    </dgm:pt>
    <dgm:pt modelId="{B96B0D77-0027-488D-B2BE-A30840292B2C}" type="parTrans" cxnId="{8D23FBD4-CAEF-46D5-B6E0-123A33389FB3}">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5228A529-CED3-4DB7-ADCD-34297C43681B}" type="sibTrans" cxnId="{8D23FBD4-CAEF-46D5-B6E0-123A33389FB3}">
      <dgm:prSet/>
      <dgm:spPr/>
      <dgm:t>
        <a:bodyPr/>
        <a:lstStyle/>
        <a:p>
          <a:pPr algn="just"/>
          <a:endParaRPr lang="es-EC" sz="1600" dirty="0">
            <a:solidFill>
              <a:schemeClr val="tx1"/>
            </a:solidFill>
            <a:latin typeface="Arial" panose="020B0604020202020204" pitchFamily="34" charset="0"/>
            <a:cs typeface="Arial" panose="020B0604020202020204" pitchFamily="34" charset="0"/>
          </a:endParaRPr>
        </a:p>
      </dgm:t>
    </dgm:pt>
    <dgm:pt modelId="{4B9F07BE-D343-439C-AA68-09A6B247D4FA}">
      <dgm:prSet phldrT="[Texto]" custT="1"/>
      <dgm:spPr/>
      <dgm:t>
        <a:bodyPr/>
        <a:lstStyle/>
        <a:p>
          <a:pPr algn="just">
            <a:buFont typeface="Wingdings" panose="05000000000000000000" pitchFamily="2" charset="2"/>
            <a:buChar char="§"/>
          </a:pPr>
          <a:r>
            <a:rPr lang="es-EC" sz="2000" dirty="0">
              <a:solidFill>
                <a:schemeClr val="tx1"/>
              </a:solidFill>
            </a:rPr>
            <a:t>Desarrollo de los aprendizajes.</a:t>
          </a:r>
          <a:endParaRPr lang="es-EC" sz="1600" dirty="0">
            <a:solidFill>
              <a:schemeClr val="tx1"/>
            </a:solidFill>
            <a:latin typeface="Arial" panose="020B0604020202020204" pitchFamily="34" charset="0"/>
            <a:cs typeface="Arial" panose="020B0604020202020204" pitchFamily="34" charset="0"/>
          </a:endParaRPr>
        </a:p>
      </dgm:t>
    </dgm:pt>
    <dgm:pt modelId="{D52AB7AE-0E32-4FEF-8AC1-9C8AC6AB355F}" type="parTrans" cxnId="{912581B6-55B1-4154-AE68-00F7AB3A44F6}">
      <dgm:prSet/>
      <dgm:spPr/>
      <dgm:t>
        <a:bodyPr/>
        <a:lstStyle/>
        <a:p>
          <a:endParaRPr lang="es-EC"/>
        </a:p>
      </dgm:t>
    </dgm:pt>
    <dgm:pt modelId="{4DB30631-2131-465C-88DB-053B763FE0B4}" type="sibTrans" cxnId="{912581B6-55B1-4154-AE68-00F7AB3A44F6}">
      <dgm:prSet/>
      <dgm:spPr/>
      <dgm:t>
        <a:bodyPr/>
        <a:lstStyle/>
        <a:p>
          <a:endParaRPr lang="es-EC"/>
        </a:p>
      </dgm:t>
    </dgm:pt>
    <dgm:pt modelId="{13AA6484-A2A5-4397-8774-CB45509CE754}">
      <dgm:prSet phldrT="[Texto]" custT="1"/>
      <dgm:spPr/>
      <dgm:t>
        <a:bodyPr/>
        <a:lstStyle/>
        <a:p>
          <a:pPr algn="just">
            <a:buFont typeface="Wingdings" panose="05000000000000000000" pitchFamily="2" charset="2"/>
            <a:buChar char="§"/>
          </a:pPr>
          <a:r>
            <a:rPr lang="es-EC" sz="2000" dirty="0">
              <a:solidFill>
                <a:schemeClr val="tx1"/>
              </a:solidFill>
            </a:rPr>
            <a:t>Estrategias para lograr alcanzar  objetivos y metas dentro del campo educativo. </a:t>
          </a:r>
          <a:endParaRPr lang="es-EC" sz="1600" dirty="0">
            <a:solidFill>
              <a:schemeClr val="tx1"/>
            </a:solidFill>
            <a:latin typeface="Arial" panose="020B0604020202020204" pitchFamily="34" charset="0"/>
            <a:cs typeface="Arial" panose="020B0604020202020204" pitchFamily="34" charset="0"/>
          </a:endParaRPr>
        </a:p>
      </dgm:t>
    </dgm:pt>
    <dgm:pt modelId="{EBD20BCD-8517-4CE1-9510-CF23D0930EB4}" type="parTrans" cxnId="{A7669D96-8653-4774-944B-6E9880EE2479}">
      <dgm:prSet/>
      <dgm:spPr/>
      <dgm:t>
        <a:bodyPr/>
        <a:lstStyle/>
        <a:p>
          <a:endParaRPr lang="es-EC"/>
        </a:p>
      </dgm:t>
    </dgm:pt>
    <dgm:pt modelId="{69E4BF0E-E84C-44D8-B83C-38DEC67167C3}" type="sibTrans" cxnId="{A7669D96-8653-4774-944B-6E9880EE2479}">
      <dgm:prSet/>
      <dgm:spPr/>
      <dgm:t>
        <a:bodyPr/>
        <a:lstStyle/>
        <a:p>
          <a:endParaRPr lang="es-EC"/>
        </a:p>
      </dgm:t>
    </dgm:pt>
    <dgm:pt modelId="{4F0F7463-73D6-4D85-9953-5AB4CB76A4BD}" type="pres">
      <dgm:prSet presAssocID="{E1C17D0C-828C-45F5-8967-67D7C78D7FC2}" presName="diagram" presStyleCnt="0">
        <dgm:presLayoutVars>
          <dgm:dir/>
          <dgm:animLvl val="lvl"/>
          <dgm:resizeHandles val="exact"/>
        </dgm:presLayoutVars>
      </dgm:prSet>
      <dgm:spPr/>
    </dgm:pt>
    <dgm:pt modelId="{AFDAF098-A4C7-467C-A149-F3FD94DB71B5}" type="pres">
      <dgm:prSet presAssocID="{0DE4E743-98D0-423E-AC24-5093950310FB}" presName="compNode" presStyleCnt="0"/>
      <dgm:spPr/>
    </dgm:pt>
    <dgm:pt modelId="{CDB2E41E-6C79-4599-8907-9179B20844E7}" type="pres">
      <dgm:prSet presAssocID="{0DE4E743-98D0-423E-AC24-5093950310FB}" presName="childRect" presStyleLbl="bgAcc1" presStyleIdx="0" presStyleCnt="2">
        <dgm:presLayoutVars>
          <dgm:bulletEnabled val="1"/>
        </dgm:presLayoutVars>
      </dgm:prSet>
      <dgm:spPr/>
    </dgm:pt>
    <dgm:pt modelId="{E0B2457C-D04A-4337-8A4E-DB0892463243}" type="pres">
      <dgm:prSet presAssocID="{0DE4E743-98D0-423E-AC24-5093950310FB}" presName="parentText" presStyleLbl="node1" presStyleIdx="0" presStyleCnt="0">
        <dgm:presLayoutVars>
          <dgm:chMax val="0"/>
          <dgm:bulletEnabled val="1"/>
        </dgm:presLayoutVars>
      </dgm:prSet>
      <dgm:spPr/>
    </dgm:pt>
    <dgm:pt modelId="{7E0C72AD-BABE-4155-906A-023066217AFD}" type="pres">
      <dgm:prSet presAssocID="{0DE4E743-98D0-423E-AC24-5093950310FB}" presName="parentRect" presStyleLbl="alignNode1" presStyleIdx="0" presStyleCnt="2"/>
      <dgm:spPr/>
    </dgm:pt>
    <dgm:pt modelId="{5DC2B40E-6F4A-444C-AEEC-8E757C48568E}" type="pres">
      <dgm:prSet presAssocID="{0DE4E743-98D0-423E-AC24-5093950310FB}" presName="adorn" presStyleLbl="fgAccFollowNod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99ADB103-0D83-465C-BEF8-6CCC7CDC77E6}" type="pres">
      <dgm:prSet presAssocID="{98E192BE-BE13-491B-9F08-362331669460}" presName="sibTrans" presStyleLbl="sibTrans2D1" presStyleIdx="0" presStyleCnt="0"/>
      <dgm:spPr/>
    </dgm:pt>
    <dgm:pt modelId="{B76FE605-B69D-4973-BB2F-C1793830A157}" type="pres">
      <dgm:prSet presAssocID="{D7C18CC0-0202-41FB-A5FF-D9B0A5F61F60}" presName="compNode" presStyleCnt="0"/>
      <dgm:spPr/>
    </dgm:pt>
    <dgm:pt modelId="{0651C1D0-6AC8-471A-9161-58F79409E5E9}" type="pres">
      <dgm:prSet presAssocID="{D7C18CC0-0202-41FB-A5FF-D9B0A5F61F60}" presName="childRect" presStyleLbl="bgAcc1" presStyleIdx="1" presStyleCnt="2">
        <dgm:presLayoutVars>
          <dgm:bulletEnabled val="1"/>
        </dgm:presLayoutVars>
      </dgm:prSet>
      <dgm:spPr/>
    </dgm:pt>
    <dgm:pt modelId="{EA571C68-EB43-4B87-9D6E-76E4F0C91ADF}" type="pres">
      <dgm:prSet presAssocID="{D7C18CC0-0202-41FB-A5FF-D9B0A5F61F60}" presName="parentText" presStyleLbl="node1" presStyleIdx="0" presStyleCnt="0">
        <dgm:presLayoutVars>
          <dgm:chMax val="0"/>
          <dgm:bulletEnabled val="1"/>
        </dgm:presLayoutVars>
      </dgm:prSet>
      <dgm:spPr/>
    </dgm:pt>
    <dgm:pt modelId="{C9531082-1934-4DE5-8D75-C35123886C99}" type="pres">
      <dgm:prSet presAssocID="{D7C18CC0-0202-41FB-A5FF-D9B0A5F61F60}" presName="parentRect" presStyleLbl="alignNode1" presStyleIdx="1" presStyleCnt="2"/>
      <dgm:spPr/>
    </dgm:pt>
    <dgm:pt modelId="{B4A50422-7A36-49BF-9420-103BF210B220}" type="pres">
      <dgm:prSet presAssocID="{D7C18CC0-0202-41FB-A5FF-D9B0A5F61F60}" presName="adorn" presStyleLbl="fgAccFollowNode1" presStyleIdx="1" presStyleCnt="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Lst>
  <dgm:cxnLst>
    <dgm:cxn modelId="{C19D8C05-1692-4A77-84C9-08784169B2A1}" type="presOf" srcId="{98E192BE-BE13-491B-9F08-362331669460}" destId="{99ADB103-0D83-465C-BEF8-6CCC7CDC77E6}" srcOrd="0" destOrd="0" presId="urn:microsoft.com/office/officeart/2005/8/layout/bList2"/>
    <dgm:cxn modelId="{B2D6B85C-E2DB-4D55-A2E4-A7F046C15EED}" type="presOf" srcId="{E1C17D0C-828C-45F5-8967-67D7C78D7FC2}" destId="{4F0F7463-73D6-4D85-9953-5AB4CB76A4BD}" srcOrd="0" destOrd="0" presId="urn:microsoft.com/office/officeart/2005/8/layout/bList2"/>
    <dgm:cxn modelId="{84E69363-1369-4FE0-BA5A-8B2DF2293F94}" type="presOf" srcId="{13AA6484-A2A5-4397-8774-CB45509CE754}" destId="{0651C1D0-6AC8-471A-9161-58F79409E5E9}" srcOrd="0" destOrd="2" presId="urn:microsoft.com/office/officeart/2005/8/layout/bList2"/>
    <dgm:cxn modelId="{89F2BB4C-7956-4D6D-BC66-3685B496B407}" srcId="{E1C17D0C-828C-45F5-8967-67D7C78D7FC2}" destId="{0DE4E743-98D0-423E-AC24-5093950310FB}" srcOrd="0" destOrd="0" parTransId="{50600231-6C25-4288-9D61-EBB62E238D0C}" sibTransId="{98E192BE-BE13-491B-9F08-362331669460}"/>
    <dgm:cxn modelId="{6BF25F52-AFD4-4116-953B-88D5119AE066}" type="presOf" srcId="{0DE4E743-98D0-423E-AC24-5093950310FB}" destId="{E0B2457C-D04A-4337-8A4E-DB0892463243}" srcOrd="0" destOrd="0" presId="urn:microsoft.com/office/officeart/2005/8/layout/bList2"/>
    <dgm:cxn modelId="{4442D873-2BB3-45E6-A695-6EC25019EF97}" type="presOf" srcId="{4B9F07BE-D343-439C-AA68-09A6B247D4FA}" destId="{0651C1D0-6AC8-471A-9161-58F79409E5E9}" srcOrd="0" destOrd="1" presId="urn:microsoft.com/office/officeart/2005/8/layout/bList2"/>
    <dgm:cxn modelId="{20BEC57F-1BF2-44FC-891A-B0B515EFB05A}" srcId="{E1C17D0C-828C-45F5-8967-67D7C78D7FC2}" destId="{D7C18CC0-0202-41FB-A5FF-D9B0A5F61F60}" srcOrd="1" destOrd="0" parTransId="{15017354-4BB5-458B-8371-52D2BBA90794}" sibTransId="{10B851AA-5F6C-4C3E-9E58-7A873AAA4E88}"/>
    <dgm:cxn modelId="{75254A93-F9F7-4DD3-917E-3D129B8DF71C}" type="presOf" srcId="{D7C18CC0-0202-41FB-A5FF-D9B0A5F61F60}" destId="{EA571C68-EB43-4B87-9D6E-76E4F0C91ADF}" srcOrd="0" destOrd="0" presId="urn:microsoft.com/office/officeart/2005/8/layout/bList2"/>
    <dgm:cxn modelId="{A7669D96-8653-4774-944B-6E9880EE2479}" srcId="{D7C18CC0-0202-41FB-A5FF-D9B0A5F61F60}" destId="{13AA6484-A2A5-4397-8774-CB45509CE754}" srcOrd="2" destOrd="0" parTransId="{EBD20BCD-8517-4CE1-9510-CF23D0930EB4}" sibTransId="{69E4BF0E-E84C-44D8-B83C-38DEC67167C3}"/>
    <dgm:cxn modelId="{F3C5E5A9-D1A9-4B5F-ADA0-81355E632A81}" type="presOf" srcId="{0DE4E743-98D0-423E-AC24-5093950310FB}" destId="{7E0C72AD-BABE-4155-906A-023066217AFD}" srcOrd="1" destOrd="0" presId="urn:microsoft.com/office/officeart/2005/8/layout/bList2"/>
    <dgm:cxn modelId="{AEBD25B3-6343-44BB-87E6-391C28504935}" type="presOf" srcId="{FDB5CE18-63EB-4DD1-ADF6-42B3E42430BE}" destId="{CDB2E41E-6C79-4599-8907-9179B20844E7}" srcOrd="0" destOrd="0" presId="urn:microsoft.com/office/officeart/2005/8/layout/bList2"/>
    <dgm:cxn modelId="{912581B6-55B1-4154-AE68-00F7AB3A44F6}" srcId="{D7C18CC0-0202-41FB-A5FF-D9B0A5F61F60}" destId="{4B9F07BE-D343-439C-AA68-09A6B247D4FA}" srcOrd="1" destOrd="0" parTransId="{D52AB7AE-0E32-4FEF-8AC1-9C8AC6AB355F}" sibTransId="{4DB30631-2131-465C-88DB-053B763FE0B4}"/>
    <dgm:cxn modelId="{8D23FBD4-CAEF-46D5-B6E0-123A33389FB3}" srcId="{D7C18CC0-0202-41FB-A5FF-D9B0A5F61F60}" destId="{CBF2F7EB-0F9D-4924-948C-9506E44A4443}" srcOrd="0" destOrd="0" parTransId="{B96B0D77-0027-488D-B2BE-A30840292B2C}" sibTransId="{5228A529-CED3-4DB7-ADCD-34297C43681B}"/>
    <dgm:cxn modelId="{E13656D5-D4F5-4B88-9A52-ECA547C83B31}" type="presOf" srcId="{D7C18CC0-0202-41FB-A5FF-D9B0A5F61F60}" destId="{C9531082-1934-4DE5-8D75-C35123886C99}" srcOrd="1" destOrd="0" presId="urn:microsoft.com/office/officeart/2005/8/layout/bList2"/>
    <dgm:cxn modelId="{BBC627D6-0FAE-4292-8D9E-B5ED67025226}" srcId="{0DE4E743-98D0-423E-AC24-5093950310FB}" destId="{FDB5CE18-63EB-4DD1-ADF6-42B3E42430BE}" srcOrd="0" destOrd="0" parTransId="{85515983-14B6-4CD3-8CEE-8D115D95CB1F}" sibTransId="{5E7C815F-B900-493C-ABB8-95E8D00FC39D}"/>
    <dgm:cxn modelId="{62E2E1DC-D3A2-4D45-B809-56F60292080D}" type="presOf" srcId="{CBF2F7EB-0F9D-4924-948C-9506E44A4443}" destId="{0651C1D0-6AC8-471A-9161-58F79409E5E9}" srcOrd="0" destOrd="0" presId="urn:microsoft.com/office/officeart/2005/8/layout/bList2"/>
    <dgm:cxn modelId="{4D9AE13A-99E5-4D6A-A433-2F0B6A75ED42}" type="presParOf" srcId="{4F0F7463-73D6-4D85-9953-5AB4CB76A4BD}" destId="{AFDAF098-A4C7-467C-A149-F3FD94DB71B5}" srcOrd="0" destOrd="0" presId="urn:microsoft.com/office/officeart/2005/8/layout/bList2"/>
    <dgm:cxn modelId="{5FA8A31A-35A3-46C9-B506-F9E4F4A3BB40}" type="presParOf" srcId="{AFDAF098-A4C7-467C-A149-F3FD94DB71B5}" destId="{CDB2E41E-6C79-4599-8907-9179B20844E7}" srcOrd="0" destOrd="0" presId="urn:microsoft.com/office/officeart/2005/8/layout/bList2"/>
    <dgm:cxn modelId="{5B227F30-0FA2-433C-827D-77FDFDD9BD62}" type="presParOf" srcId="{AFDAF098-A4C7-467C-A149-F3FD94DB71B5}" destId="{E0B2457C-D04A-4337-8A4E-DB0892463243}" srcOrd="1" destOrd="0" presId="urn:microsoft.com/office/officeart/2005/8/layout/bList2"/>
    <dgm:cxn modelId="{A16A0AF7-7993-481C-83C2-84FC652C8CDD}" type="presParOf" srcId="{AFDAF098-A4C7-467C-A149-F3FD94DB71B5}" destId="{7E0C72AD-BABE-4155-906A-023066217AFD}" srcOrd="2" destOrd="0" presId="urn:microsoft.com/office/officeart/2005/8/layout/bList2"/>
    <dgm:cxn modelId="{91C4B629-9F33-40E1-BB77-55C02727D4A4}" type="presParOf" srcId="{AFDAF098-A4C7-467C-A149-F3FD94DB71B5}" destId="{5DC2B40E-6F4A-444C-AEEC-8E757C48568E}" srcOrd="3" destOrd="0" presId="urn:microsoft.com/office/officeart/2005/8/layout/bList2"/>
    <dgm:cxn modelId="{DC61C3AF-5314-473E-89BD-28A13F87DF31}" type="presParOf" srcId="{4F0F7463-73D6-4D85-9953-5AB4CB76A4BD}" destId="{99ADB103-0D83-465C-BEF8-6CCC7CDC77E6}" srcOrd="1" destOrd="0" presId="urn:microsoft.com/office/officeart/2005/8/layout/bList2"/>
    <dgm:cxn modelId="{C245A2C7-3FE3-4346-B325-D640EA3EF4CE}" type="presParOf" srcId="{4F0F7463-73D6-4D85-9953-5AB4CB76A4BD}" destId="{B76FE605-B69D-4973-BB2F-C1793830A157}" srcOrd="2" destOrd="0" presId="urn:microsoft.com/office/officeart/2005/8/layout/bList2"/>
    <dgm:cxn modelId="{C9839826-FB85-40BA-ADCB-B248D251B972}" type="presParOf" srcId="{B76FE605-B69D-4973-BB2F-C1793830A157}" destId="{0651C1D0-6AC8-471A-9161-58F79409E5E9}" srcOrd="0" destOrd="0" presId="urn:microsoft.com/office/officeart/2005/8/layout/bList2"/>
    <dgm:cxn modelId="{345DE7AF-73EF-4997-915F-A5D35654F3A0}" type="presParOf" srcId="{B76FE605-B69D-4973-BB2F-C1793830A157}" destId="{EA571C68-EB43-4B87-9D6E-76E4F0C91ADF}" srcOrd="1" destOrd="0" presId="urn:microsoft.com/office/officeart/2005/8/layout/bList2"/>
    <dgm:cxn modelId="{E6C40965-6094-41F6-AE66-F88D77A21AFA}" type="presParOf" srcId="{B76FE605-B69D-4973-BB2F-C1793830A157}" destId="{C9531082-1934-4DE5-8D75-C35123886C99}" srcOrd="2" destOrd="0" presId="urn:microsoft.com/office/officeart/2005/8/layout/bList2"/>
    <dgm:cxn modelId="{EB57E4C1-BA9C-4489-B5E2-9F545AE4D681}" type="presParOf" srcId="{B76FE605-B69D-4973-BB2F-C1793830A157}" destId="{B4A50422-7A36-49BF-9420-103BF210B22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31788-6C82-4BAA-9946-F85A580ADB88}"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EC"/>
        </a:p>
      </dgm:t>
    </dgm:pt>
    <dgm:pt modelId="{48C6783F-C870-4941-9BEC-19BA65A3C08B}">
      <dgm:prSet phldrT="[Texto]" custT="1"/>
      <dgm:spPr/>
      <dgm:t>
        <a:bodyPr/>
        <a:lstStyle/>
        <a:p>
          <a:pPr algn="ctr"/>
          <a:r>
            <a:rPr lang="es-EC" sz="2400" b="1" dirty="0">
              <a:solidFill>
                <a:schemeClr val="tx1"/>
              </a:solidFill>
              <a:latin typeface="Arial" panose="020B0604020202020204" pitchFamily="34" charset="0"/>
              <a:cs typeface="Arial" panose="020B0604020202020204" pitchFamily="34" charset="0"/>
            </a:rPr>
            <a:t>DESARROLLO DE LA INTERCULTURALIDAD</a:t>
          </a:r>
        </a:p>
      </dgm:t>
    </dgm:pt>
    <dgm:pt modelId="{D80E16E2-5C9A-45EB-9ABB-84940608B0F5}" type="parTrans" cxnId="{FC3DEAED-A1A2-4DDD-A5FD-F4A80F7A590B}">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4CF2CDB0-967E-4493-B998-1C6647978723}" type="sibTrans" cxnId="{FC3DEAED-A1A2-4DDD-A5FD-F4A80F7A590B}">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579BDEDC-EE78-4DAF-B43B-895E73666B18}">
      <dgm:prSet phldrT="[Texto]" custT="1"/>
      <dgm:spPr/>
      <dgm:t>
        <a:bodyPr/>
        <a:lstStyle/>
        <a:p>
          <a:pPr algn="just"/>
          <a:r>
            <a:rPr lang="es-ES" sz="1400" b="1" dirty="0">
              <a:solidFill>
                <a:schemeClr val="tx1"/>
              </a:solidFill>
              <a:latin typeface="Arial" panose="020B0604020202020204" pitchFamily="34" charset="0"/>
              <a:cs typeface="Arial" panose="020B0604020202020204" pitchFamily="34" charset="0"/>
            </a:rPr>
            <a:t>INTERCULTURALIDAD: </a:t>
          </a:r>
          <a:r>
            <a:rPr lang="es-ES" sz="1400" b="0" dirty="0" err="1">
              <a:solidFill>
                <a:schemeClr val="tx1"/>
              </a:solidFill>
              <a:latin typeface="+mj-lt"/>
              <a:cs typeface="Arial" panose="020B0604020202020204" pitchFamily="34" charset="0"/>
            </a:rPr>
            <a:t>Herra</a:t>
          </a:r>
          <a:r>
            <a:rPr lang="es-EC" sz="1600" b="0" dirty="0">
              <a:solidFill>
                <a:schemeClr val="tx1"/>
              </a:solidFill>
              <a:latin typeface="+mj-lt"/>
            </a:rPr>
            <a:t>mienta </a:t>
          </a:r>
          <a:r>
            <a:rPr lang="es-EC" sz="1600" dirty="0">
              <a:solidFill>
                <a:schemeClr val="tx1"/>
              </a:solidFill>
              <a:latin typeface="+mj-lt"/>
            </a:rPr>
            <a:t>de emancipación, de lucha por una igualdad real, o equidad real, en el sentido no solo cultural muy superficial sino también material. </a:t>
          </a:r>
        </a:p>
      </dgm:t>
    </dgm:pt>
    <dgm:pt modelId="{9ADB9398-CC1D-4DA3-B00C-FE6145E09CBD}" type="parTrans" cxnId="{8E575008-4051-427B-957F-C9C9F21F7900}">
      <dgm:prSet custT="1"/>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AFDD0457-F9A0-4802-8B11-F4A4A1DC5D0E}" type="sibTrans" cxnId="{8E575008-4051-427B-957F-C9C9F21F7900}">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6BDD3D84-454E-4150-A97E-EFF97CBC8532}">
      <dgm:prSet phldrT="[Texto]" custT="1"/>
      <dgm:spPr/>
      <dgm:t>
        <a:bodyPr/>
        <a:lstStyle/>
        <a:p>
          <a:pPr algn="just">
            <a:buNone/>
          </a:pPr>
          <a:r>
            <a:rPr lang="es-ES" sz="1400" b="1" dirty="0">
              <a:solidFill>
                <a:schemeClr val="tx1"/>
              </a:solidFill>
              <a:latin typeface="Arial" panose="020B0604020202020204" pitchFamily="34" charset="0"/>
              <a:cs typeface="Arial" panose="020B0604020202020204" pitchFamily="34" charset="0"/>
            </a:rPr>
            <a:t>EDUCACIÓN INTERCULTURAL. </a:t>
          </a:r>
        </a:p>
        <a:p>
          <a:pPr algn="just">
            <a:buFont typeface="Arial" panose="020B0604020202020204" pitchFamily="34" charset="0"/>
            <a:buChar char="•"/>
          </a:pPr>
          <a:r>
            <a:rPr lang="es-EC" sz="1600" dirty="0">
              <a:solidFill>
                <a:schemeClr val="tx1"/>
              </a:solidFill>
            </a:rPr>
            <a:t>La educación intercultural supone imaginar una educación en el marco de una sociedad pluricultural.</a:t>
          </a:r>
        </a:p>
        <a:p>
          <a:pPr algn="just">
            <a:buFont typeface="Arial" panose="020B0604020202020204" pitchFamily="34" charset="0"/>
            <a:buNone/>
          </a:pPr>
          <a:r>
            <a:rPr lang="es-EC" sz="1600" dirty="0">
              <a:solidFill>
                <a:schemeClr val="tx1"/>
              </a:solidFill>
            </a:rPr>
            <a:t>Anclada en una fuerte tradición educativa, la formación actual de las personas apenas se prepara para desarrollar la educación en una sociedad marcada por la diversidad.</a:t>
          </a:r>
        </a:p>
        <a:p>
          <a:pPr algn="just">
            <a:buFont typeface="Arial" panose="020B0604020202020204" pitchFamily="34" charset="0"/>
            <a:buNone/>
          </a:pPr>
          <a:r>
            <a:rPr lang="es-EC" sz="1600" dirty="0">
              <a:solidFill>
                <a:schemeClr val="tx1"/>
              </a:solidFill>
            </a:rPr>
            <a:t>Tiene una función importante; desarrolla el diálogo entre culturas, contribuye la comunicación y solidaridad. </a:t>
          </a:r>
          <a:endParaRPr lang="es-EC" sz="1400" dirty="0">
            <a:solidFill>
              <a:schemeClr val="tx1"/>
            </a:solidFill>
            <a:latin typeface="Arial" panose="020B0604020202020204" pitchFamily="34" charset="0"/>
            <a:cs typeface="Arial" panose="020B0604020202020204" pitchFamily="34" charset="0"/>
          </a:endParaRPr>
        </a:p>
      </dgm:t>
    </dgm:pt>
    <dgm:pt modelId="{08870882-CDAF-45DA-BF0E-997E37058031}" type="parTrans" cxnId="{43EB5341-DE99-4406-87E9-48375C49E7E1}">
      <dgm:prSet custT="1"/>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C30B8B91-5559-4A88-92B7-23C6CD0CEF4A}" type="sibTrans" cxnId="{43EB5341-DE99-4406-87E9-48375C49E7E1}">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724F3476-20F2-4BE4-B3D0-5650F2C2D016}" type="pres">
      <dgm:prSet presAssocID="{19631788-6C82-4BAA-9946-F85A580ADB88}" presName="diagram" presStyleCnt="0">
        <dgm:presLayoutVars>
          <dgm:chPref val="1"/>
          <dgm:dir/>
          <dgm:animOne val="branch"/>
          <dgm:animLvl val="lvl"/>
          <dgm:resizeHandles val="exact"/>
        </dgm:presLayoutVars>
      </dgm:prSet>
      <dgm:spPr/>
    </dgm:pt>
    <dgm:pt modelId="{93468E9E-7564-45EB-9B9D-064269B2EAED}" type="pres">
      <dgm:prSet presAssocID="{48C6783F-C870-4941-9BEC-19BA65A3C08B}" presName="root1" presStyleCnt="0"/>
      <dgm:spPr/>
    </dgm:pt>
    <dgm:pt modelId="{120B5B25-C253-4D91-99ED-9C0505EF2282}" type="pres">
      <dgm:prSet presAssocID="{48C6783F-C870-4941-9BEC-19BA65A3C08B}" presName="LevelOneTextNode" presStyleLbl="node0" presStyleIdx="0" presStyleCnt="1" custScaleX="118363">
        <dgm:presLayoutVars>
          <dgm:chPref val="3"/>
        </dgm:presLayoutVars>
      </dgm:prSet>
      <dgm:spPr/>
    </dgm:pt>
    <dgm:pt modelId="{AB1B654D-DFC7-403D-B1C7-B1239A750BCB}" type="pres">
      <dgm:prSet presAssocID="{48C6783F-C870-4941-9BEC-19BA65A3C08B}" presName="level2hierChild" presStyleCnt="0"/>
      <dgm:spPr/>
    </dgm:pt>
    <dgm:pt modelId="{87F3CE6E-8166-4F94-8A23-C538243A75C3}" type="pres">
      <dgm:prSet presAssocID="{9ADB9398-CC1D-4DA3-B00C-FE6145E09CBD}" presName="conn2-1" presStyleLbl="parChTrans1D2" presStyleIdx="0" presStyleCnt="2"/>
      <dgm:spPr/>
    </dgm:pt>
    <dgm:pt modelId="{BD34D9B5-8C10-4216-9A1D-B91CD062DA36}" type="pres">
      <dgm:prSet presAssocID="{9ADB9398-CC1D-4DA3-B00C-FE6145E09CBD}" presName="connTx" presStyleLbl="parChTrans1D2" presStyleIdx="0" presStyleCnt="2"/>
      <dgm:spPr/>
    </dgm:pt>
    <dgm:pt modelId="{70870014-6808-4772-B389-AA6596E6464F}" type="pres">
      <dgm:prSet presAssocID="{579BDEDC-EE78-4DAF-B43B-895E73666B18}" presName="root2" presStyleCnt="0"/>
      <dgm:spPr/>
    </dgm:pt>
    <dgm:pt modelId="{AE941FBA-F8C8-4617-B472-BFFBD218C9C6}" type="pres">
      <dgm:prSet presAssocID="{579BDEDC-EE78-4DAF-B43B-895E73666B18}" presName="LevelTwoTextNode" presStyleLbl="node2" presStyleIdx="0" presStyleCnt="2" custScaleX="140843" custScaleY="129843" custLinFactNeighborX="-4746" custLinFactNeighborY="-13107">
        <dgm:presLayoutVars>
          <dgm:chPref val="3"/>
        </dgm:presLayoutVars>
      </dgm:prSet>
      <dgm:spPr/>
    </dgm:pt>
    <dgm:pt modelId="{418C6D27-EB7F-40C2-86CE-48FC85C40C61}" type="pres">
      <dgm:prSet presAssocID="{579BDEDC-EE78-4DAF-B43B-895E73666B18}" presName="level3hierChild" presStyleCnt="0"/>
      <dgm:spPr/>
    </dgm:pt>
    <dgm:pt modelId="{2C278651-B568-4837-B0E1-16E0DC40267F}" type="pres">
      <dgm:prSet presAssocID="{08870882-CDAF-45DA-BF0E-997E37058031}" presName="conn2-1" presStyleLbl="parChTrans1D2" presStyleIdx="1" presStyleCnt="2"/>
      <dgm:spPr/>
    </dgm:pt>
    <dgm:pt modelId="{553C6036-FD58-488F-8339-3B42841DBC5F}" type="pres">
      <dgm:prSet presAssocID="{08870882-CDAF-45DA-BF0E-997E37058031}" presName="connTx" presStyleLbl="parChTrans1D2" presStyleIdx="1" presStyleCnt="2"/>
      <dgm:spPr/>
    </dgm:pt>
    <dgm:pt modelId="{4660A418-9EAE-4A23-A902-43E34B16C1D6}" type="pres">
      <dgm:prSet presAssocID="{6BDD3D84-454E-4150-A97E-EFF97CBC8532}" presName="root2" presStyleCnt="0"/>
      <dgm:spPr/>
    </dgm:pt>
    <dgm:pt modelId="{5593B079-BCEA-434E-9D0F-4837EA320108}" type="pres">
      <dgm:prSet presAssocID="{6BDD3D84-454E-4150-A97E-EFF97CBC8532}" presName="LevelTwoTextNode" presStyleLbl="node2" presStyleIdx="1" presStyleCnt="2" custScaleX="138332" custScaleY="191109" custLinFactNeighborY="12824">
        <dgm:presLayoutVars>
          <dgm:chPref val="3"/>
        </dgm:presLayoutVars>
      </dgm:prSet>
      <dgm:spPr/>
    </dgm:pt>
    <dgm:pt modelId="{8C941BE9-156F-4612-92C1-9030D627C60D}" type="pres">
      <dgm:prSet presAssocID="{6BDD3D84-454E-4150-A97E-EFF97CBC8532}" presName="level3hierChild" presStyleCnt="0"/>
      <dgm:spPr/>
    </dgm:pt>
  </dgm:ptLst>
  <dgm:cxnLst>
    <dgm:cxn modelId="{8E575008-4051-427B-957F-C9C9F21F7900}" srcId="{48C6783F-C870-4941-9BEC-19BA65A3C08B}" destId="{579BDEDC-EE78-4DAF-B43B-895E73666B18}" srcOrd="0" destOrd="0" parTransId="{9ADB9398-CC1D-4DA3-B00C-FE6145E09CBD}" sibTransId="{AFDD0457-F9A0-4802-8B11-F4A4A1DC5D0E}"/>
    <dgm:cxn modelId="{43EB5341-DE99-4406-87E9-48375C49E7E1}" srcId="{48C6783F-C870-4941-9BEC-19BA65A3C08B}" destId="{6BDD3D84-454E-4150-A97E-EFF97CBC8532}" srcOrd="1" destOrd="0" parTransId="{08870882-CDAF-45DA-BF0E-997E37058031}" sibTransId="{C30B8B91-5559-4A88-92B7-23C6CD0CEF4A}"/>
    <dgm:cxn modelId="{92D42659-E066-4E4C-A159-B0E525D12407}" type="presOf" srcId="{48C6783F-C870-4941-9BEC-19BA65A3C08B}" destId="{120B5B25-C253-4D91-99ED-9C0505EF2282}" srcOrd="0" destOrd="0" presId="urn:microsoft.com/office/officeart/2005/8/layout/hierarchy2"/>
    <dgm:cxn modelId="{A3404681-AAD3-407B-A296-4E703D4F4885}" type="presOf" srcId="{08870882-CDAF-45DA-BF0E-997E37058031}" destId="{2C278651-B568-4837-B0E1-16E0DC40267F}" srcOrd="0" destOrd="0" presId="urn:microsoft.com/office/officeart/2005/8/layout/hierarchy2"/>
    <dgm:cxn modelId="{E8BCAC93-292B-40CB-B3E4-DB10AF033EF7}" type="presOf" srcId="{579BDEDC-EE78-4DAF-B43B-895E73666B18}" destId="{AE941FBA-F8C8-4617-B472-BFFBD218C9C6}" srcOrd="0" destOrd="0" presId="urn:microsoft.com/office/officeart/2005/8/layout/hierarchy2"/>
    <dgm:cxn modelId="{207C4E95-5262-4868-B6CA-DF77E8DE2482}" type="presOf" srcId="{9ADB9398-CC1D-4DA3-B00C-FE6145E09CBD}" destId="{BD34D9B5-8C10-4216-9A1D-B91CD062DA36}" srcOrd="1" destOrd="0" presId="urn:microsoft.com/office/officeart/2005/8/layout/hierarchy2"/>
    <dgm:cxn modelId="{9161389E-A0C4-4ED5-9B79-52787F240ACB}" type="presOf" srcId="{6BDD3D84-454E-4150-A97E-EFF97CBC8532}" destId="{5593B079-BCEA-434E-9D0F-4837EA320108}" srcOrd="0" destOrd="0" presId="urn:microsoft.com/office/officeart/2005/8/layout/hierarchy2"/>
    <dgm:cxn modelId="{4B9022BD-2E4E-4E9F-9FAA-B33C80D5E03B}" type="presOf" srcId="{9ADB9398-CC1D-4DA3-B00C-FE6145E09CBD}" destId="{87F3CE6E-8166-4F94-8A23-C538243A75C3}" srcOrd="0" destOrd="0" presId="urn:microsoft.com/office/officeart/2005/8/layout/hierarchy2"/>
    <dgm:cxn modelId="{50BB82C1-5257-4A93-A24E-F49746C2BB8F}" type="presOf" srcId="{08870882-CDAF-45DA-BF0E-997E37058031}" destId="{553C6036-FD58-488F-8339-3B42841DBC5F}" srcOrd="1" destOrd="0" presId="urn:microsoft.com/office/officeart/2005/8/layout/hierarchy2"/>
    <dgm:cxn modelId="{4F0641DE-B365-4E04-88AA-54F4AABFBB12}" type="presOf" srcId="{19631788-6C82-4BAA-9946-F85A580ADB88}" destId="{724F3476-20F2-4BE4-B3D0-5650F2C2D016}" srcOrd="0" destOrd="0" presId="urn:microsoft.com/office/officeart/2005/8/layout/hierarchy2"/>
    <dgm:cxn modelId="{FC3DEAED-A1A2-4DDD-A5FD-F4A80F7A590B}" srcId="{19631788-6C82-4BAA-9946-F85A580ADB88}" destId="{48C6783F-C870-4941-9BEC-19BA65A3C08B}" srcOrd="0" destOrd="0" parTransId="{D80E16E2-5C9A-45EB-9ABB-84940608B0F5}" sibTransId="{4CF2CDB0-967E-4493-B998-1C6647978723}"/>
    <dgm:cxn modelId="{DD4A96D3-F6C8-43A4-8D82-D97B638E9FA4}" type="presParOf" srcId="{724F3476-20F2-4BE4-B3D0-5650F2C2D016}" destId="{93468E9E-7564-45EB-9B9D-064269B2EAED}" srcOrd="0" destOrd="0" presId="urn:microsoft.com/office/officeart/2005/8/layout/hierarchy2"/>
    <dgm:cxn modelId="{F3504B3C-1985-4DC6-B670-8C71742DE9B7}" type="presParOf" srcId="{93468E9E-7564-45EB-9B9D-064269B2EAED}" destId="{120B5B25-C253-4D91-99ED-9C0505EF2282}" srcOrd="0" destOrd="0" presId="urn:microsoft.com/office/officeart/2005/8/layout/hierarchy2"/>
    <dgm:cxn modelId="{6352E8D3-FB9A-47ED-B48F-6B5FAD99B4EF}" type="presParOf" srcId="{93468E9E-7564-45EB-9B9D-064269B2EAED}" destId="{AB1B654D-DFC7-403D-B1C7-B1239A750BCB}" srcOrd="1" destOrd="0" presId="urn:microsoft.com/office/officeart/2005/8/layout/hierarchy2"/>
    <dgm:cxn modelId="{AEBB7DE5-CFA6-441C-BE43-8C7AD5455FA6}" type="presParOf" srcId="{AB1B654D-DFC7-403D-B1C7-B1239A750BCB}" destId="{87F3CE6E-8166-4F94-8A23-C538243A75C3}" srcOrd="0" destOrd="0" presId="urn:microsoft.com/office/officeart/2005/8/layout/hierarchy2"/>
    <dgm:cxn modelId="{F1143B4B-5CDE-4706-84D4-162052F5643D}" type="presParOf" srcId="{87F3CE6E-8166-4F94-8A23-C538243A75C3}" destId="{BD34D9B5-8C10-4216-9A1D-B91CD062DA36}" srcOrd="0" destOrd="0" presId="urn:microsoft.com/office/officeart/2005/8/layout/hierarchy2"/>
    <dgm:cxn modelId="{486755AC-4EF1-4858-BF7F-429FF34E0273}" type="presParOf" srcId="{AB1B654D-DFC7-403D-B1C7-B1239A750BCB}" destId="{70870014-6808-4772-B389-AA6596E6464F}" srcOrd="1" destOrd="0" presId="urn:microsoft.com/office/officeart/2005/8/layout/hierarchy2"/>
    <dgm:cxn modelId="{8280B91C-3293-433A-9D63-DD6DAEC1F374}" type="presParOf" srcId="{70870014-6808-4772-B389-AA6596E6464F}" destId="{AE941FBA-F8C8-4617-B472-BFFBD218C9C6}" srcOrd="0" destOrd="0" presId="urn:microsoft.com/office/officeart/2005/8/layout/hierarchy2"/>
    <dgm:cxn modelId="{377571D4-5C1E-421F-A760-314ED52A5F80}" type="presParOf" srcId="{70870014-6808-4772-B389-AA6596E6464F}" destId="{418C6D27-EB7F-40C2-86CE-48FC85C40C61}" srcOrd="1" destOrd="0" presId="urn:microsoft.com/office/officeart/2005/8/layout/hierarchy2"/>
    <dgm:cxn modelId="{F5AF2FFC-237C-4283-8C43-FAEE2AAB9487}" type="presParOf" srcId="{AB1B654D-DFC7-403D-B1C7-B1239A750BCB}" destId="{2C278651-B568-4837-B0E1-16E0DC40267F}" srcOrd="2" destOrd="0" presId="urn:microsoft.com/office/officeart/2005/8/layout/hierarchy2"/>
    <dgm:cxn modelId="{6BE73102-4AD1-436F-ACF5-B37A1ECE9E05}" type="presParOf" srcId="{2C278651-B568-4837-B0E1-16E0DC40267F}" destId="{553C6036-FD58-488F-8339-3B42841DBC5F}" srcOrd="0" destOrd="0" presId="urn:microsoft.com/office/officeart/2005/8/layout/hierarchy2"/>
    <dgm:cxn modelId="{ACC97163-59D2-4ABC-8333-E03EA32B879E}" type="presParOf" srcId="{AB1B654D-DFC7-403D-B1C7-B1239A750BCB}" destId="{4660A418-9EAE-4A23-A902-43E34B16C1D6}" srcOrd="3" destOrd="0" presId="urn:microsoft.com/office/officeart/2005/8/layout/hierarchy2"/>
    <dgm:cxn modelId="{E242C870-43B7-4904-BAE4-42072A951C00}" type="presParOf" srcId="{4660A418-9EAE-4A23-A902-43E34B16C1D6}" destId="{5593B079-BCEA-434E-9D0F-4837EA320108}" srcOrd="0" destOrd="0" presId="urn:microsoft.com/office/officeart/2005/8/layout/hierarchy2"/>
    <dgm:cxn modelId="{F75AC4F3-3198-469A-9FE6-7CDCC7061963}" type="presParOf" srcId="{4660A418-9EAE-4A23-A902-43E34B16C1D6}" destId="{8C941BE9-156F-4612-92C1-9030D627C60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34E1D7-4796-47FE-8355-32C7F10D6A18}"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C"/>
        </a:p>
      </dgm:t>
    </dgm:pt>
    <dgm:pt modelId="{1B06ABFF-B9BD-478B-AA66-47A6ED39C3D3}">
      <dgm:prSet phldrT="[Texto]"/>
      <dgm:spPr/>
      <dgm:t>
        <a:bodyPr/>
        <a:lstStyle/>
        <a:p>
          <a:pPr algn="ctr"/>
          <a:r>
            <a:rPr lang="es-EC" b="1" dirty="0">
              <a:solidFill>
                <a:schemeClr val="tx1"/>
              </a:solidFill>
            </a:rPr>
            <a:t>EL Trabajo Colaborativo en el Desarrollo de la Interculturalidad. </a:t>
          </a:r>
          <a:endParaRPr lang="es-EC" dirty="0">
            <a:solidFill>
              <a:schemeClr val="tx1"/>
            </a:solidFill>
          </a:endParaRPr>
        </a:p>
      </dgm:t>
    </dgm:pt>
    <dgm:pt modelId="{9423A5E6-BB01-4D1E-ADFB-CFB603F66699}" type="parTrans" cxnId="{6BC2BF17-FE25-44E8-BFF9-BF2D73E4C291}">
      <dgm:prSet/>
      <dgm:spPr/>
      <dgm:t>
        <a:bodyPr/>
        <a:lstStyle/>
        <a:p>
          <a:pPr algn="ctr"/>
          <a:endParaRPr lang="es-EC">
            <a:solidFill>
              <a:schemeClr val="tx1"/>
            </a:solidFill>
          </a:endParaRPr>
        </a:p>
      </dgm:t>
    </dgm:pt>
    <dgm:pt modelId="{1878380C-8141-4893-8B53-F41EA31239C9}" type="sibTrans" cxnId="{6BC2BF17-FE25-44E8-BFF9-BF2D73E4C291}">
      <dgm:prSet/>
      <dgm:spPr/>
      <dgm:t>
        <a:bodyPr/>
        <a:lstStyle/>
        <a:p>
          <a:pPr algn="ctr"/>
          <a:endParaRPr lang="es-EC">
            <a:solidFill>
              <a:schemeClr val="tx1"/>
            </a:solidFill>
          </a:endParaRPr>
        </a:p>
      </dgm:t>
    </dgm:pt>
    <dgm:pt modelId="{445B18E4-3463-44AB-A5CA-387F10B7913B}">
      <dgm:prSet phldrT="[Texto]" custT="1"/>
      <dgm:spPr/>
      <dgm:t>
        <a:bodyPr/>
        <a:lstStyle/>
        <a:p>
          <a:pPr algn="ctr"/>
          <a:r>
            <a:rPr lang="es-EC" sz="1600" b="1" dirty="0">
              <a:solidFill>
                <a:schemeClr val="tx1"/>
              </a:solidFill>
            </a:rPr>
            <a:t>FAVORECE EL DESARROLLO SOCIO AFECTIVO</a:t>
          </a:r>
        </a:p>
        <a:p>
          <a:pPr algn="just"/>
          <a:r>
            <a:rPr lang="es-EC" sz="1600" dirty="0">
              <a:solidFill>
                <a:schemeClr val="tx1"/>
              </a:solidFill>
            </a:rPr>
            <a:t>La interacción constante se traduce en una mayor cohesión dentro del grupo-clase, potenciada por el desarrollo de actitudes de apertura, amistad y confianza, que derivan en el acercamiento e integración entre compañeros.</a:t>
          </a:r>
        </a:p>
      </dgm:t>
    </dgm:pt>
    <dgm:pt modelId="{C0CD4074-44F2-4D90-A9C3-91817F012F18}" type="parTrans" cxnId="{EA511D74-45DA-440D-A396-E0020F6550DD}">
      <dgm:prSet/>
      <dgm:spPr/>
      <dgm:t>
        <a:bodyPr/>
        <a:lstStyle/>
        <a:p>
          <a:pPr algn="ctr"/>
          <a:endParaRPr lang="es-EC">
            <a:solidFill>
              <a:schemeClr val="tx1"/>
            </a:solidFill>
          </a:endParaRPr>
        </a:p>
      </dgm:t>
    </dgm:pt>
    <dgm:pt modelId="{20C88069-EC78-4D3E-959A-337F69E6F356}" type="sibTrans" cxnId="{EA511D74-45DA-440D-A396-E0020F6550DD}">
      <dgm:prSet/>
      <dgm:spPr/>
      <dgm:t>
        <a:bodyPr/>
        <a:lstStyle/>
        <a:p>
          <a:pPr algn="ctr"/>
          <a:endParaRPr lang="es-EC">
            <a:solidFill>
              <a:schemeClr val="tx1"/>
            </a:solidFill>
          </a:endParaRPr>
        </a:p>
      </dgm:t>
    </dgm:pt>
    <dgm:pt modelId="{72414847-1CC2-46FD-862A-5990DD87834B}">
      <dgm:prSet phldrT="[Texto]" custT="1"/>
      <dgm:spPr/>
      <dgm:t>
        <a:bodyPr/>
        <a:lstStyle/>
        <a:p>
          <a:pPr algn="ctr"/>
          <a:r>
            <a:rPr lang="es-EC" sz="1600" b="1" dirty="0">
              <a:solidFill>
                <a:schemeClr val="tx1"/>
              </a:solidFill>
            </a:rPr>
            <a:t>FOMENTA LA INTERACCIÓN</a:t>
          </a:r>
        </a:p>
        <a:p>
          <a:pPr algn="ctr"/>
          <a:endParaRPr lang="es-EC" sz="1600" b="1" dirty="0">
            <a:solidFill>
              <a:schemeClr val="tx1"/>
            </a:solidFill>
          </a:endParaRPr>
        </a:p>
        <a:p>
          <a:pPr algn="just"/>
          <a:r>
            <a:rPr lang="es-EC" sz="1600" dirty="0">
              <a:solidFill>
                <a:schemeClr val="tx1"/>
              </a:solidFill>
            </a:rPr>
            <a:t> La interacción del educador y el estudiante </a:t>
          </a:r>
        </a:p>
      </dgm:t>
    </dgm:pt>
    <dgm:pt modelId="{E4C78F9D-D80B-4022-A279-0AEFD77A874B}" type="parTrans" cxnId="{8D832817-21EB-49D9-A62F-618AA4713BE8}">
      <dgm:prSet/>
      <dgm:spPr/>
      <dgm:t>
        <a:bodyPr/>
        <a:lstStyle/>
        <a:p>
          <a:pPr algn="ctr"/>
          <a:endParaRPr lang="es-EC">
            <a:solidFill>
              <a:schemeClr val="tx1"/>
            </a:solidFill>
          </a:endParaRPr>
        </a:p>
      </dgm:t>
    </dgm:pt>
    <dgm:pt modelId="{7B3F2A50-25D7-4912-82B9-568D0EED7C3F}" type="sibTrans" cxnId="{8D832817-21EB-49D9-A62F-618AA4713BE8}">
      <dgm:prSet/>
      <dgm:spPr/>
      <dgm:t>
        <a:bodyPr/>
        <a:lstStyle/>
        <a:p>
          <a:pPr algn="ctr"/>
          <a:endParaRPr lang="es-EC">
            <a:solidFill>
              <a:schemeClr val="tx1"/>
            </a:solidFill>
          </a:endParaRPr>
        </a:p>
      </dgm:t>
    </dgm:pt>
    <dgm:pt modelId="{F3FDB8B2-D773-44B0-BEB3-B3F08DBDA880}">
      <dgm:prSet custT="1"/>
      <dgm:spPr/>
      <dgm:t>
        <a:bodyPr/>
        <a:lstStyle/>
        <a:p>
          <a:pPr algn="ctr"/>
          <a:r>
            <a:rPr lang="es-EC" sz="1600" b="1" dirty="0">
              <a:solidFill>
                <a:schemeClr val="tx1"/>
              </a:solidFill>
            </a:rPr>
            <a:t>CONTIBUYE AL DESARROLLO COGNITIVO.</a:t>
          </a:r>
        </a:p>
        <a:p>
          <a:pPr algn="just"/>
          <a:r>
            <a:rPr lang="es-EC" sz="1600" dirty="0">
              <a:solidFill>
                <a:schemeClr val="tx1"/>
              </a:solidFill>
            </a:rPr>
            <a:t>Consigue aumentar la variedad y la riqueza de experiencias que la escuela proporciona, ayudando a desarrollar mayores habilidades intelectuales y a mejorar la capacidad de expresión y comprensión verbal. </a:t>
          </a:r>
        </a:p>
      </dgm:t>
    </dgm:pt>
    <dgm:pt modelId="{1C3D5233-AD59-4BA7-A8F7-7E69F1D34596}" type="parTrans" cxnId="{D334CE59-2DBB-4C94-B750-0C5BE817595D}">
      <dgm:prSet/>
      <dgm:spPr/>
      <dgm:t>
        <a:bodyPr/>
        <a:lstStyle/>
        <a:p>
          <a:pPr algn="ctr"/>
          <a:endParaRPr lang="es-EC">
            <a:solidFill>
              <a:schemeClr val="tx1"/>
            </a:solidFill>
          </a:endParaRPr>
        </a:p>
      </dgm:t>
    </dgm:pt>
    <dgm:pt modelId="{BD239DFA-B72A-4D30-ABED-A67DB7B0BB29}" type="sibTrans" cxnId="{D334CE59-2DBB-4C94-B750-0C5BE817595D}">
      <dgm:prSet/>
      <dgm:spPr/>
      <dgm:t>
        <a:bodyPr/>
        <a:lstStyle/>
        <a:p>
          <a:pPr algn="ctr"/>
          <a:endParaRPr lang="es-EC">
            <a:solidFill>
              <a:schemeClr val="tx1"/>
            </a:solidFill>
          </a:endParaRPr>
        </a:p>
      </dgm:t>
    </dgm:pt>
    <dgm:pt modelId="{AB18FF68-D30E-4090-803F-8486281E0C2A}">
      <dgm:prSet custT="1"/>
      <dgm:spPr/>
      <dgm:t>
        <a:bodyPr/>
        <a:lstStyle/>
        <a:p>
          <a:r>
            <a:rPr lang="es-EC" sz="1600" b="1" dirty="0">
              <a:solidFill>
                <a:schemeClr val="tx1"/>
              </a:solidFill>
            </a:rPr>
            <a:t>REDUCE LA ANSIEDAD</a:t>
          </a:r>
        </a:p>
        <a:p>
          <a:r>
            <a:rPr lang="es-EC" sz="1600" b="1" dirty="0">
              <a:solidFill>
                <a:schemeClr val="tx1"/>
              </a:solidFill>
            </a:rPr>
            <a:t> </a:t>
          </a:r>
          <a:r>
            <a:rPr lang="es-EC" sz="1600" dirty="0">
              <a:solidFill>
                <a:schemeClr val="tx1"/>
              </a:solidFill>
            </a:rPr>
            <a:t>El trabajo colaborativo fomenta la autoestima de los estudiantes y la confianza en sí mismos, ya que les permite que se relajen y trabajen en un entorno tranquilo</a:t>
          </a:r>
        </a:p>
      </dgm:t>
    </dgm:pt>
    <dgm:pt modelId="{910C9FE1-3DC2-405E-BC8D-632A4C423F01}" type="parTrans" cxnId="{3141D7AB-ECAE-4AE7-99FB-2035FF950524}">
      <dgm:prSet/>
      <dgm:spPr/>
      <dgm:t>
        <a:bodyPr/>
        <a:lstStyle/>
        <a:p>
          <a:endParaRPr lang="es-EC"/>
        </a:p>
      </dgm:t>
    </dgm:pt>
    <dgm:pt modelId="{085E50CA-BB16-4E6B-8443-D597B769DC9B}" type="sibTrans" cxnId="{3141D7AB-ECAE-4AE7-99FB-2035FF950524}">
      <dgm:prSet/>
      <dgm:spPr/>
      <dgm:t>
        <a:bodyPr/>
        <a:lstStyle/>
        <a:p>
          <a:endParaRPr lang="es-EC"/>
        </a:p>
      </dgm:t>
    </dgm:pt>
    <dgm:pt modelId="{AF17E487-3809-4687-AD11-05A3B0222EE2}" type="pres">
      <dgm:prSet presAssocID="{9934E1D7-4796-47FE-8355-32C7F10D6A18}" presName="composite" presStyleCnt="0">
        <dgm:presLayoutVars>
          <dgm:chMax val="1"/>
          <dgm:dir/>
          <dgm:resizeHandles val="exact"/>
        </dgm:presLayoutVars>
      </dgm:prSet>
      <dgm:spPr/>
    </dgm:pt>
    <dgm:pt modelId="{ED1C97D7-76A6-4A4A-87CD-7D0CEA684A3A}" type="pres">
      <dgm:prSet presAssocID="{1B06ABFF-B9BD-478B-AA66-47A6ED39C3D3}" presName="roof" presStyleLbl="dkBgShp" presStyleIdx="0" presStyleCnt="2" custLinFactNeighborX="-606" custLinFactNeighborY="-1736"/>
      <dgm:spPr/>
    </dgm:pt>
    <dgm:pt modelId="{98009098-FA6D-4AE9-805E-E38E315A669B}" type="pres">
      <dgm:prSet presAssocID="{1B06ABFF-B9BD-478B-AA66-47A6ED39C3D3}" presName="pillars" presStyleCnt="0"/>
      <dgm:spPr/>
    </dgm:pt>
    <dgm:pt modelId="{74C8E648-6B99-424A-9292-36C0867198D8}" type="pres">
      <dgm:prSet presAssocID="{1B06ABFF-B9BD-478B-AA66-47A6ED39C3D3}" presName="pillar1" presStyleLbl="node1" presStyleIdx="0" presStyleCnt="4" custScaleY="103778">
        <dgm:presLayoutVars>
          <dgm:bulletEnabled val="1"/>
        </dgm:presLayoutVars>
      </dgm:prSet>
      <dgm:spPr/>
    </dgm:pt>
    <dgm:pt modelId="{A581696D-030C-49DC-BEB4-9B0BB6E08A1E}" type="pres">
      <dgm:prSet presAssocID="{AB18FF68-D30E-4090-803F-8486281E0C2A}" presName="pillarX" presStyleLbl="node1" presStyleIdx="1" presStyleCnt="4" custScaleY="104641">
        <dgm:presLayoutVars>
          <dgm:bulletEnabled val="1"/>
        </dgm:presLayoutVars>
      </dgm:prSet>
      <dgm:spPr/>
    </dgm:pt>
    <dgm:pt modelId="{BBA99500-ABBB-4B69-8120-21E742BD4EE6}" type="pres">
      <dgm:prSet presAssocID="{72414847-1CC2-46FD-862A-5990DD87834B}" presName="pillarX" presStyleLbl="node1" presStyleIdx="2" presStyleCnt="4" custScaleY="103778">
        <dgm:presLayoutVars>
          <dgm:bulletEnabled val="1"/>
        </dgm:presLayoutVars>
      </dgm:prSet>
      <dgm:spPr/>
    </dgm:pt>
    <dgm:pt modelId="{A3FC467E-0A8C-4E83-87F3-71FA29299073}" type="pres">
      <dgm:prSet presAssocID="{445B18E4-3463-44AB-A5CA-387F10B7913B}" presName="pillarX" presStyleLbl="node1" presStyleIdx="3" presStyleCnt="4" custScaleY="106366">
        <dgm:presLayoutVars>
          <dgm:bulletEnabled val="1"/>
        </dgm:presLayoutVars>
      </dgm:prSet>
      <dgm:spPr/>
    </dgm:pt>
    <dgm:pt modelId="{D7171078-4412-43ED-8AAC-E2B3761311FD}" type="pres">
      <dgm:prSet presAssocID="{1B06ABFF-B9BD-478B-AA66-47A6ED39C3D3}" presName="base" presStyleLbl="dkBgShp" presStyleIdx="1" presStyleCnt="2" custScaleY="16460"/>
      <dgm:spPr/>
    </dgm:pt>
  </dgm:ptLst>
  <dgm:cxnLst>
    <dgm:cxn modelId="{B389D50C-CB00-4D25-A72A-28EB0DAFC73D}" type="presOf" srcId="{AB18FF68-D30E-4090-803F-8486281E0C2A}" destId="{A581696D-030C-49DC-BEB4-9B0BB6E08A1E}" srcOrd="0" destOrd="0" presId="urn:microsoft.com/office/officeart/2005/8/layout/hList3"/>
    <dgm:cxn modelId="{9D601017-FA7B-4DD9-AFD9-17D53DF3AC3D}" type="presOf" srcId="{72414847-1CC2-46FD-862A-5990DD87834B}" destId="{BBA99500-ABBB-4B69-8120-21E742BD4EE6}" srcOrd="0" destOrd="0" presId="urn:microsoft.com/office/officeart/2005/8/layout/hList3"/>
    <dgm:cxn modelId="{8D832817-21EB-49D9-A62F-618AA4713BE8}" srcId="{1B06ABFF-B9BD-478B-AA66-47A6ED39C3D3}" destId="{72414847-1CC2-46FD-862A-5990DD87834B}" srcOrd="2" destOrd="0" parTransId="{E4C78F9D-D80B-4022-A279-0AEFD77A874B}" sibTransId="{7B3F2A50-25D7-4912-82B9-568D0EED7C3F}"/>
    <dgm:cxn modelId="{6BC2BF17-FE25-44E8-BFF9-BF2D73E4C291}" srcId="{9934E1D7-4796-47FE-8355-32C7F10D6A18}" destId="{1B06ABFF-B9BD-478B-AA66-47A6ED39C3D3}" srcOrd="0" destOrd="0" parTransId="{9423A5E6-BB01-4D1E-ADFB-CFB603F66699}" sibTransId="{1878380C-8141-4893-8B53-F41EA31239C9}"/>
    <dgm:cxn modelId="{EA511D74-45DA-440D-A396-E0020F6550DD}" srcId="{1B06ABFF-B9BD-478B-AA66-47A6ED39C3D3}" destId="{445B18E4-3463-44AB-A5CA-387F10B7913B}" srcOrd="3" destOrd="0" parTransId="{C0CD4074-44F2-4D90-A9C3-91817F012F18}" sibTransId="{20C88069-EC78-4D3E-959A-337F69E6F356}"/>
    <dgm:cxn modelId="{82A97B78-6963-4E79-A46B-AE650659EB15}" type="presOf" srcId="{1B06ABFF-B9BD-478B-AA66-47A6ED39C3D3}" destId="{ED1C97D7-76A6-4A4A-87CD-7D0CEA684A3A}" srcOrd="0" destOrd="0" presId="urn:microsoft.com/office/officeart/2005/8/layout/hList3"/>
    <dgm:cxn modelId="{D334CE59-2DBB-4C94-B750-0C5BE817595D}" srcId="{1B06ABFF-B9BD-478B-AA66-47A6ED39C3D3}" destId="{F3FDB8B2-D773-44B0-BEB3-B3F08DBDA880}" srcOrd="0" destOrd="0" parTransId="{1C3D5233-AD59-4BA7-A8F7-7E69F1D34596}" sibTransId="{BD239DFA-B72A-4D30-ABED-A67DB7B0BB29}"/>
    <dgm:cxn modelId="{FD81525A-AF18-4DD7-9DDB-58DC2C433070}" type="presOf" srcId="{9934E1D7-4796-47FE-8355-32C7F10D6A18}" destId="{AF17E487-3809-4687-AD11-05A3B0222EE2}" srcOrd="0" destOrd="0" presId="urn:microsoft.com/office/officeart/2005/8/layout/hList3"/>
    <dgm:cxn modelId="{3141D7AB-ECAE-4AE7-99FB-2035FF950524}" srcId="{1B06ABFF-B9BD-478B-AA66-47A6ED39C3D3}" destId="{AB18FF68-D30E-4090-803F-8486281E0C2A}" srcOrd="1" destOrd="0" parTransId="{910C9FE1-3DC2-405E-BC8D-632A4C423F01}" sibTransId="{085E50CA-BB16-4E6B-8443-D597B769DC9B}"/>
    <dgm:cxn modelId="{98C932DF-4273-4D54-8F6F-F951B38E97AF}" type="presOf" srcId="{445B18E4-3463-44AB-A5CA-387F10B7913B}" destId="{A3FC467E-0A8C-4E83-87F3-71FA29299073}" srcOrd="0" destOrd="0" presId="urn:microsoft.com/office/officeart/2005/8/layout/hList3"/>
    <dgm:cxn modelId="{696AFCF9-ECE2-4757-9EDA-6E1CC812B2E8}" type="presOf" srcId="{F3FDB8B2-D773-44B0-BEB3-B3F08DBDA880}" destId="{74C8E648-6B99-424A-9292-36C0867198D8}" srcOrd="0" destOrd="0" presId="urn:microsoft.com/office/officeart/2005/8/layout/hList3"/>
    <dgm:cxn modelId="{15F3ACE6-8604-4B59-AC42-E9E151B447AD}" type="presParOf" srcId="{AF17E487-3809-4687-AD11-05A3B0222EE2}" destId="{ED1C97D7-76A6-4A4A-87CD-7D0CEA684A3A}" srcOrd="0" destOrd="0" presId="urn:microsoft.com/office/officeart/2005/8/layout/hList3"/>
    <dgm:cxn modelId="{3A23864B-05C1-4014-853E-72E48FCCB371}" type="presParOf" srcId="{AF17E487-3809-4687-AD11-05A3B0222EE2}" destId="{98009098-FA6D-4AE9-805E-E38E315A669B}" srcOrd="1" destOrd="0" presId="urn:microsoft.com/office/officeart/2005/8/layout/hList3"/>
    <dgm:cxn modelId="{A5D643E9-4F69-4C31-9870-DC8294870768}" type="presParOf" srcId="{98009098-FA6D-4AE9-805E-E38E315A669B}" destId="{74C8E648-6B99-424A-9292-36C0867198D8}" srcOrd="0" destOrd="0" presId="urn:microsoft.com/office/officeart/2005/8/layout/hList3"/>
    <dgm:cxn modelId="{FE202EFC-C456-423E-A555-B490A8229BCB}" type="presParOf" srcId="{98009098-FA6D-4AE9-805E-E38E315A669B}" destId="{A581696D-030C-49DC-BEB4-9B0BB6E08A1E}" srcOrd="1" destOrd="0" presId="urn:microsoft.com/office/officeart/2005/8/layout/hList3"/>
    <dgm:cxn modelId="{20825301-20B8-4106-A1FA-E6828E6F209E}" type="presParOf" srcId="{98009098-FA6D-4AE9-805E-E38E315A669B}" destId="{BBA99500-ABBB-4B69-8120-21E742BD4EE6}" srcOrd="2" destOrd="0" presId="urn:microsoft.com/office/officeart/2005/8/layout/hList3"/>
    <dgm:cxn modelId="{7969487F-D489-4323-96E6-6B846EB1E39C}" type="presParOf" srcId="{98009098-FA6D-4AE9-805E-E38E315A669B}" destId="{A3FC467E-0A8C-4E83-87F3-71FA29299073}" srcOrd="3" destOrd="0" presId="urn:microsoft.com/office/officeart/2005/8/layout/hList3"/>
    <dgm:cxn modelId="{D85564C4-305C-40FD-B49A-F9CF846636AF}" type="presParOf" srcId="{AF17E487-3809-4687-AD11-05A3B0222EE2}" destId="{D7171078-4412-43ED-8AAC-E2B3761311F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03A1E-1804-4600-B646-EC4B08266F80}"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s-EC"/>
        </a:p>
      </dgm:t>
    </dgm:pt>
    <dgm:pt modelId="{06B8A2CF-7F61-4F90-860B-7FA16270E8B6}">
      <dgm:prSet phldrT="[Texto]" custT="1"/>
      <dgm:spPr/>
      <dgm:t>
        <a:bodyPr/>
        <a:lstStyle/>
        <a:p>
          <a:pPr algn="l"/>
          <a:r>
            <a:rPr lang="es-EC" sz="1800" b="1" dirty="0"/>
            <a:t>Objetivo General </a:t>
          </a:r>
          <a:endParaRPr lang="es-EC" sz="1800" dirty="0"/>
        </a:p>
        <a:p>
          <a:pPr algn="just"/>
          <a:r>
            <a:rPr lang="es-EC" sz="1800" dirty="0"/>
            <a:t>Contribuir al desarrollo de actividades que promuevan el trabajo colaborativo con un enfoque de participación y comunicación mutua entre los niños y los educadores. </a:t>
          </a:r>
        </a:p>
      </dgm:t>
    </dgm:pt>
    <dgm:pt modelId="{097A9E78-D815-4CD8-8DAB-196572676544}" type="parTrans" cxnId="{5A13F93C-3551-4DDC-9021-89E490B765C5}">
      <dgm:prSet/>
      <dgm:spPr/>
      <dgm:t>
        <a:bodyPr/>
        <a:lstStyle/>
        <a:p>
          <a:endParaRPr lang="es-EC"/>
        </a:p>
      </dgm:t>
    </dgm:pt>
    <dgm:pt modelId="{212C56B9-12CD-471F-A4B8-498B9C9A29E9}" type="sibTrans" cxnId="{5A13F93C-3551-4DDC-9021-89E490B765C5}">
      <dgm:prSet/>
      <dgm:spPr/>
      <dgm:t>
        <a:bodyPr/>
        <a:lstStyle/>
        <a:p>
          <a:endParaRPr lang="es-EC"/>
        </a:p>
      </dgm:t>
    </dgm:pt>
    <dgm:pt modelId="{5CAEC9E8-637D-4785-B448-E44C3C1C4B02}">
      <dgm:prSet phldrT="[Texto]" custT="1"/>
      <dgm:spPr/>
      <dgm:t>
        <a:bodyPr/>
        <a:lstStyle/>
        <a:p>
          <a:pPr algn="just">
            <a:buFont typeface="Symbol" panose="05050102010706020507" pitchFamily="18" charset="2"/>
            <a:buChar char=""/>
          </a:pPr>
          <a:r>
            <a:rPr lang="es-EC" sz="1800" b="1" dirty="0"/>
            <a:t>Objetivos Específicos </a:t>
          </a:r>
        </a:p>
        <a:p>
          <a:pPr algn="just">
            <a:buFont typeface="Symbol" panose="05050102010706020507" pitchFamily="18" charset="2"/>
            <a:buChar char=""/>
          </a:pPr>
          <a:r>
            <a:rPr lang="es-EC" sz="1600" dirty="0"/>
            <a:t>-Analizar la importancia que tiene el trabajo colaborativo dentro del proceso enseñanza- aprendizaje para el desarrollo de actividades inclusivas que promuevan el desarrollo de la interculturalidad.</a:t>
          </a:r>
        </a:p>
        <a:p>
          <a:pPr algn="just">
            <a:buFont typeface="Symbol" panose="05050102010706020507" pitchFamily="18" charset="2"/>
            <a:buChar char=""/>
          </a:pPr>
          <a:r>
            <a:rPr lang="es-EC" sz="1600" dirty="0"/>
            <a:t>-Diagnosticar que actividades intervienen en el desarrollo de la interculturalidad como factor inclusivo dentro del trabajo colaborativo. </a:t>
          </a:r>
        </a:p>
      </dgm:t>
    </dgm:pt>
    <dgm:pt modelId="{F04A4DEE-F3EF-48F2-8CCE-08C213948AA3}" type="parTrans" cxnId="{D751E74E-02CD-4675-A097-847A555A9985}">
      <dgm:prSet/>
      <dgm:spPr/>
      <dgm:t>
        <a:bodyPr/>
        <a:lstStyle/>
        <a:p>
          <a:endParaRPr lang="es-EC"/>
        </a:p>
      </dgm:t>
    </dgm:pt>
    <dgm:pt modelId="{CE0C1901-0750-449D-A403-5825E0F17AF9}" type="sibTrans" cxnId="{D751E74E-02CD-4675-A097-847A555A9985}">
      <dgm:prSet/>
      <dgm:spPr/>
      <dgm:t>
        <a:bodyPr/>
        <a:lstStyle/>
        <a:p>
          <a:endParaRPr lang="es-EC"/>
        </a:p>
      </dgm:t>
    </dgm:pt>
    <dgm:pt modelId="{382F5511-C5DC-49B8-B019-D89D6E0745E9}" type="pres">
      <dgm:prSet presAssocID="{72403A1E-1804-4600-B646-EC4B08266F80}" presName="Name0" presStyleCnt="0">
        <dgm:presLayoutVars>
          <dgm:chMax val="2"/>
          <dgm:chPref val="2"/>
          <dgm:animLvl val="lvl"/>
        </dgm:presLayoutVars>
      </dgm:prSet>
      <dgm:spPr/>
    </dgm:pt>
    <dgm:pt modelId="{12E86FA8-BE75-43CB-BB40-89AC519B9D16}" type="pres">
      <dgm:prSet presAssocID="{72403A1E-1804-4600-B646-EC4B08266F80}" presName="LeftText" presStyleLbl="revTx" presStyleIdx="0" presStyleCnt="0">
        <dgm:presLayoutVars>
          <dgm:bulletEnabled val="1"/>
        </dgm:presLayoutVars>
      </dgm:prSet>
      <dgm:spPr/>
    </dgm:pt>
    <dgm:pt modelId="{62DECFB8-3701-49CA-BDFF-590A3E9EF549}" type="pres">
      <dgm:prSet presAssocID="{72403A1E-1804-4600-B646-EC4B08266F80}" presName="LeftNode" presStyleLbl="bgImgPlace1" presStyleIdx="0" presStyleCnt="2" custScaleX="173290" custLinFactNeighborX="-86286" custLinFactNeighborY="2823">
        <dgm:presLayoutVars>
          <dgm:chMax val="2"/>
          <dgm:chPref val="2"/>
        </dgm:presLayoutVars>
      </dgm:prSet>
      <dgm:spPr/>
    </dgm:pt>
    <dgm:pt modelId="{2F564A22-0782-48F4-86D2-0DD3EF624E56}" type="pres">
      <dgm:prSet presAssocID="{72403A1E-1804-4600-B646-EC4B08266F80}" presName="RightText" presStyleLbl="revTx" presStyleIdx="0" presStyleCnt="0">
        <dgm:presLayoutVars>
          <dgm:bulletEnabled val="1"/>
        </dgm:presLayoutVars>
      </dgm:prSet>
      <dgm:spPr/>
    </dgm:pt>
    <dgm:pt modelId="{FB05496C-840F-4257-880E-1660FA810E2F}" type="pres">
      <dgm:prSet presAssocID="{72403A1E-1804-4600-B646-EC4B08266F80}" presName="RightNode" presStyleLbl="bgImgPlace1" presStyleIdx="1" presStyleCnt="2" custScaleX="193375">
        <dgm:presLayoutVars>
          <dgm:chMax val="0"/>
          <dgm:chPref val="0"/>
        </dgm:presLayoutVars>
      </dgm:prSet>
      <dgm:spPr/>
    </dgm:pt>
    <dgm:pt modelId="{A8C20112-6604-41B5-B1A0-85F1FAECCB11}" type="pres">
      <dgm:prSet presAssocID="{72403A1E-1804-4600-B646-EC4B08266F80}" presName="TopArrow" presStyleLbl="node1" presStyleIdx="0" presStyleCnt="2"/>
      <dgm:spPr/>
    </dgm:pt>
    <dgm:pt modelId="{9F69AEB5-6251-4FE2-9978-223B334088D7}" type="pres">
      <dgm:prSet presAssocID="{72403A1E-1804-4600-B646-EC4B08266F80}" presName="BottomArrow" presStyleLbl="node1" presStyleIdx="1" presStyleCnt="2"/>
      <dgm:spPr/>
    </dgm:pt>
  </dgm:ptLst>
  <dgm:cxnLst>
    <dgm:cxn modelId="{5A13F93C-3551-4DDC-9021-89E490B765C5}" srcId="{72403A1E-1804-4600-B646-EC4B08266F80}" destId="{06B8A2CF-7F61-4F90-860B-7FA16270E8B6}" srcOrd="0" destOrd="0" parTransId="{097A9E78-D815-4CD8-8DAB-196572676544}" sibTransId="{212C56B9-12CD-471F-A4B8-498B9C9A29E9}"/>
    <dgm:cxn modelId="{2C162F3D-0349-4BE0-89AD-CA23AFE45056}" type="presOf" srcId="{06B8A2CF-7F61-4F90-860B-7FA16270E8B6}" destId="{62DECFB8-3701-49CA-BDFF-590A3E9EF549}" srcOrd="1" destOrd="0" presId="urn:microsoft.com/office/officeart/2009/layout/ReverseList"/>
    <dgm:cxn modelId="{D751E74E-02CD-4675-A097-847A555A9985}" srcId="{72403A1E-1804-4600-B646-EC4B08266F80}" destId="{5CAEC9E8-637D-4785-B448-E44C3C1C4B02}" srcOrd="1" destOrd="0" parTransId="{F04A4DEE-F3EF-48F2-8CCE-08C213948AA3}" sibTransId="{CE0C1901-0750-449D-A403-5825E0F17AF9}"/>
    <dgm:cxn modelId="{7A376C7B-85AC-418D-AD08-D3E51113E1C2}" type="presOf" srcId="{06B8A2CF-7F61-4F90-860B-7FA16270E8B6}" destId="{12E86FA8-BE75-43CB-BB40-89AC519B9D16}" srcOrd="0" destOrd="0" presId="urn:microsoft.com/office/officeart/2009/layout/ReverseList"/>
    <dgm:cxn modelId="{B5A1D29C-ABCA-480D-B40F-3EC7747A9F31}" type="presOf" srcId="{5CAEC9E8-637D-4785-B448-E44C3C1C4B02}" destId="{FB05496C-840F-4257-880E-1660FA810E2F}" srcOrd="1" destOrd="0" presId="urn:microsoft.com/office/officeart/2009/layout/ReverseList"/>
    <dgm:cxn modelId="{DD779BB2-D220-4EF2-B5A8-0A5842B11459}" type="presOf" srcId="{72403A1E-1804-4600-B646-EC4B08266F80}" destId="{382F5511-C5DC-49B8-B019-D89D6E0745E9}" srcOrd="0" destOrd="0" presId="urn:microsoft.com/office/officeart/2009/layout/ReverseList"/>
    <dgm:cxn modelId="{E91C98CA-493A-4127-80F0-BA9A40D5386D}" type="presOf" srcId="{5CAEC9E8-637D-4785-B448-E44C3C1C4B02}" destId="{2F564A22-0782-48F4-86D2-0DD3EF624E56}" srcOrd="0" destOrd="0" presId="urn:microsoft.com/office/officeart/2009/layout/ReverseList"/>
    <dgm:cxn modelId="{4D3D8AE1-6475-4A61-8833-D46960C3D443}" type="presParOf" srcId="{382F5511-C5DC-49B8-B019-D89D6E0745E9}" destId="{12E86FA8-BE75-43CB-BB40-89AC519B9D16}" srcOrd="0" destOrd="0" presId="urn:microsoft.com/office/officeart/2009/layout/ReverseList"/>
    <dgm:cxn modelId="{ABF99C1B-962A-490A-859F-BA867B5AA590}" type="presParOf" srcId="{382F5511-C5DC-49B8-B019-D89D6E0745E9}" destId="{62DECFB8-3701-49CA-BDFF-590A3E9EF549}" srcOrd="1" destOrd="0" presId="urn:microsoft.com/office/officeart/2009/layout/ReverseList"/>
    <dgm:cxn modelId="{E17D42B9-F0F2-4298-A041-6FF5F8C65B66}" type="presParOf" srcId="{382F5511-C5DC-49B8-B019-D89D6E0745E9}" destId="{2F564A22-0782-48F4-86D2-0DD3EF624E56}" srcOrd="2" destOrd="0" presId="urn:microsoft.com/office/officeart/2009/layout/ReverseList"/>
    <dgm:cxn modelId="{8C509034-1680-4290-9205-AE4C050CEA76}" type="presParOf" srcId="{382F5511-C5DC-49B8-B019-D89D6E0745E9}" destId="{FB05496C-840F-4257-880E-1660FA810E2F}" srcOrd="3" destOrd="0" presId="urn:microsoft.com/office/officeart/2009/layout/ReverseList"/>
    <dgm:cxn modelId="{810A1850-52EA-44BD-AF29-32E22814F5C0}" type="presParOf" srcId="{382F5511-C5DC-49B8-B019-D89D6E0745E9}" destId="{A8C20112-6604-41B5-B1A0-85F1FAECCB11}" srcOrd="4" destOrd="0" presId="urn:microsoft.com/office/officeart/2009/layout/ReverseList"/>
    <dgm:cxn modelId="{E01EE59D-C3A8-49C6-8639-BD34B8C95383}" type="presParOf" srcId="{382F5511-C5DC-49B8-B019-D89D6E0745E9}" destId="{9F69AEB5-6251-4FE2-9978-223B334088D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9F349-A276-417E-902A-EFD6AE35F013}" type="doc">
      <dgm:prSet loTypeId="urn:microsoft.com/office/officeart/2005/8/layout/pyramid4" loCatId="pyramid" qsTypeId="urn:microsoft.com/office/officeart/2005/8/quickstyle/simple3" qsCatId="simple" csTypeId="urn:microsoft.com/office/officeart/2005/8/colors/colorful2" csCatId="colorful" phldr="1"/>
      <dgm:spPr/>
      <dgm:t>
        <a:bodyPr/>
        <a:lstStyle/>
        <a:p>
          <a:endParaRPr lang="es-EC"/>
        </a:p>
      </dgm:t>
    </dgm:pt>
    <dgm:pt modelId="{BFD3D79A-408F-427D-9520-481068A1B0F0}">
      <dgm:prSet phldrT="[Texto]"/>
      <dgm:spPr/>
      <dgm:t>
        <a:bodyPr/>
        <a:lstStyle/>
        <a:p>
          <a:r>
            <a:rPr lang="es-EC" dirty="0"/>
            <a:t>FICHA DE OBSERVACIÓN DESPUÉS DE LA APLICACIÓN DE LA GUÍA</a:t>
          </a:r>
        </a:p>
      </dgm:t>
    </dgm:pt>
    <dgm:pt modelId="{BD04314B-85FF-4BE2-9683-ED14EBD72DEC}" type="parTrans" cxnId="{6F0DD88C-FAFB-41CF-B656-8473C4234D04}">
      <dgm:prSet/>
      <dgm:spPr/>
      <dgm:t>
        <a:bodyPr/>
        <a:lstStyle/>
        <a:p>
          <a:endParaRPr lang="es-EC">
            <a:solidFill>
              <a:schemeClr val="tx1"/>
            </a:solidFill>
          </a:endParaRPr>
        </a:p>
      </dgm:t>
    </dgm:pt>
    <dgm:pt modelId="{DED147FD-074B-4C64-AFA9-05C12C70C7F5}" type="sibTrans" cxnId="{6F0DD88C-FAFB-41CF-B656-8473C4234D04}">
      <dgm:prSet/>
      <dgm:spPr/>
      <dgm:t>
        <a:bodyPr/>
        <a:lstStyle/>
        <a:p>
          <a:endParaRPr lang="es-EC">
            <a:solidFill>
              <a:schemeClr val="tx1"/>
            </a:solidFill>
          </a:endParaRPr>
        </a:p>
      </dgm:t>
    </dgm:pt>
    <dgm:pt modelId="{DA5BBD84-DEE4-4810-9A0C-DC0276F40A86}">
      <dgm:prSet phldrT="[Texto]"/>
      <dgm:spPr/>
      <dgm:t>
        <a:bodyPr/>
        <a:lstStyle/>
        <a:p>
          <a:r>
            <a:rPr lang="es-EC"/>
            <a:t>VALIDACIÓN DE EXPERTOS</a:t>
          </a:r>
          <a:endParaRPr lang="es-EC" dirty="0"/>
        </a:p>
      </dgm:t>
    </dgm:pt>
    <dgm:pt modelId="{B2DC99FB-1A3C-4E3A-BEAF-2F5388BA7B0D}" type="parTrans" cxnId="{05E055A3-DBEC-4D89-99B3-1B9ED68BEFFB}">
      <dgm:prSet/>
      <dgm:spPr/>
      <dgm:t>
        <a:bodyPr/>
        <a:lstStyle/>
        <a:p>
          <a:endParaRPr lang="es-EC">
            <a:solidFill>
              <a:schemeClr val="tx1"/>
            </a:solidFill>
          </a:endParaRPr>
        </a:p>
      </dgm:t>
    </dgm:pt>
    <dgm:pt modelId="{723B71F7-EC4D-45D7-8952-1C1D07E5FD1E}" type="sibTrans" cxnId="{05E055A3-DBEC-4D89-99B3-1B9ED68BEFFB}">
      <dgm:prSet/>
      <dgm:spPr/>
      <dgm:t>
        <a:bodyPr/>
        <a:lstStyle/>
        <a:p>
          <a:endParaRPr lang="es-EC">
            <a:solidFill>
              <a:schemeClr val="tx1"/>
            </a:solidFill>
          </a:endParaRPr>
        </a:p>
      </dgm:t>
    </dgm:pt>
    <dgm:pt modelId="{281F57BF-F741-4F11-906B-29CAAF82FD7A}">
      <dgm:prSet phldrT="[Texto]"/>
      <dgm:spPr/>
      <dgm:t>
        <a:bodyPr/>
        <a:lstStyle/>
        <a:p>
          <a:r>
            <a:rPr lang="es-EC" b="1"/>
            <a:t>DISCUSIÓN DE RESULTADOS </a:t>
          </a:r>
          <a:endParaRPr lang="es-EC" b="1" dirty="0"/>
        </a:p>
      </dgm:t>
    </dgm:pt>
    <dgm:pt modelId="{358D6B8D-1C89-45F5-9445-627E5E676311}" type="parTrans" cxnId="{3DD4CEC5-DC5D-4BF7-A51C-F54FDE88D0F8}">
      <dgm:prSet/>
      <dgm:spPr/>
      <dgm:t>
        <a:bodyPr/>
        <a:lstStyle/>
        <a:p>
          <a:endParaRPr lang="es-EC">
            <a:solidFill>
              <a:schemeClr val="tx1"/>
            </a:solidFill>
          </a:endParaRPr>
        </a:p>
      </dgm:t>
    </dgm:pt>
    <dgm:pt modelId="{B56BA94F-7E3A-4366-BB39-6B8C9F04685A}" type="sibTrans" cxnId="{3DD4CEC5-DC5D-4BF7-A51C-F54FDE88D0F8}">
      <dgm:prSet/>
      <dgm:spPr/>
      <dgm:t>
        <a:bodyPr/>
        <a:lstStyle/>
        <a:p>
          <a:endParaRPr lang="es-EC">
            <a:solidFill>
              <a:schemeClr val="tx1"/>
            </a:solidFill>
          </a:endParaRPr>
        </a:p>
      </dgm:t>
    </dgm:pt>
    <dgm:pt modelId="{A60BAFCE-0C70-4AF0-97DC-4DEE0AEBF2BD}">
      <dgm:prSet phldrT="[Texto]"/>
      <dgm:spPr/>
      <dgm:t>
        <a:bodyPr/>
        <a:lstStyle/>
        <a:p>
          <a:r>
            <a:rPr lang="es-EC"/>
            <a:t>TEORÍAS DE AUTORES RELEVANTES CON EL TEMA</a:t>
          </a:r>
          <a:endParaRPr lang="es-EC" dirty="0"/>
        </a:p>
      </dgm:t>
    </dgm:pt>
    <dgm:pt modelId="{B21A36BF-37C0-483E-864F-F7087666F104}" type="parTrans" cxnId="{6A91E140-26AB-403A-84A5-C48132B06B1D}">
      <dgm:prSet/>
      <dgm:spPr/>
      <dgm:t>
        <a:bodyPr/>
        <a:lstStyle/>
        <a:p>
          <a:endParaRPr lang="es-EC">
            <a:solidFill>
              <a:schemeClr val="tx1"/>
            </a:solidFill>
          </a:endParaRPr>
        </a:p>
      </dgm:t>
    </dgm:pt>
    <dgm:pt modelId="{1468CAA7-6E3B-411A-B346-BEE425A03773}" type="sibTrans" cxnId="{6A91E140-26AB-403A-84A5-C48132B06B1D}">
      <dgm:prSet/>
      <dgm:spPr/>
      <dgm:t>
        <a:bodyPr/>
        <a:lstStyle/>
        <a:p>
          <a:endParaRPr lang="es-EC">
            <a:solidFill>
              <a:schemeClr val="tx1"/>
            </a:solidFill>
          </a:endParaRPr>
        </a:p>
      </dgm:t>
    </dgm:pt>
    <dgm:pt modelId="{DD872907-C8D4-454E-BFB4-74A6877F3E07}" type="pres">
      <dgm:prSet presAssocID="{3A99F349-A276-417E-902A-EFD6AE35F013}" presName="compositeShape" presStyleCnt="0">
        <dgm:presLayoutVars>
          <dgm:chMax val="9"/>
          <dgm:dir/>
          <dgm:resizeHandles val="exact"/>
        </dgm:presLayoutVars>
      </dgm:prSet>
      <dgm:spPr/>
    </dgm:pt>
    <dgm:pt modelId="{2C139304-8BDF-4A23-BEE6-F9AC6B0188E2}" type="pres">
      <dgm:prSet presAssocID="{3A99F349-A276-417E-902A-EFD6AE35F013}" presName="triangle1" presStyleLbl="node1" presStyleIdx="0" presStyleCnt="4">
        <dgm:presLayoutVars>
          <dgm:bulletEnabled val="1"/>
        </dgm:presLayoutVars>
      </dgm:prSet>
      <dgm:spPr/>
    </dgm:pt>
    <dgm:pt modelId="{8BCDC269-5F1C-4FF6-BDB7-1ED2C158A781}" type="pres">
      <dgm:prSet presAssocID="{3A99F349-A276-417E-902A-EFD6AE35F013}" presName="triangle2" presStyleLbl="node1" presStyleIdx="1" presStyleCnt="4">
        <dgm:presLayoutVars>
          <dgm:bulletEnabled val="1"/>
        </dgm:presLayoutVars>
      </dgm:prSet>
      <dgm:spPr/>
    </dgm:pt>
    <dgm:pt modelId="{481BEB1D-EF7D-4998-B406-42E72C3B5B56}" type="pres">
      <dgm:prSet presAssocID="{3A99F349-A276-417E-902A-EFD6AE35F013}" presName="triangle3" presStyleLbl="node1" presStyleIdx="2" presStyleCnt="4">
        <dgm:presLayoutVars>
          <dgm:bulletEnabled val="1"/>
        </dgm:presLayoutVars>
      </dgm:prSet>
      <dgm:spPr/>
    </dgm:pt>
    <dgm:pt modelId="{FA718829-49A4-4BCB-B56E-CAAE25B43D6E}" type="pres">
      <dgm:prSet presAssocID="{3A99F349-A276-417E-902A-EFD6AE35F013}" presName="triangle4" presStyleLbl="node1" presStyleIdx="3" presStyleCnt="4">
        <dgm:presLayoutVars>
          <dgm:bulletEnabled val="1"/>
        </dgm:presLayoutVars>
      </dgm:prSet>
      <dgm:spPr/>
    </dgm:pt>
  </dgm:ptLst>
  <dgm:cxnLst>
    <dgm:cxn modelId="{6C618C29-EBDD-4AB8-B5C1-A9890AB5A74C}" type="presOf" srcId="{3A99F349-A276-417E-902A-EFD6AE35F013}" destId="{DD872907-C8D4-454E-BFB4-74A6877F3E07}" srcOrd="0" destOrd="0" presId="urn:microsoft.com/office/officeart/2005/8/layout/pyramid4"/>
    <dgm:cxn modelId="{21D71034-AE15-4302-9ACB-690370AB793B}" type="presOf" srcId="{BFD3D79A-408F-427D-9520-481068A1B0F0}" destId="{2C139304-8BDF-4A23-BEE6-F9AC6B0188E2}" srcOrd="0" destOrd="0" presId="urn:microsoft.com/office/officeart/2005/8/layout/pyramid4"/>
    <dgm:cxn modelId="{6A91E140-26AB-403A-84A5-C48132B06B1D}" srcId="{3A99F349-A276-417E-902A-EFD6AE35F013}" destId="{A60BAFCE-0C70-4AF0-97DC-4DEE0AEBF2BD}" srcOrd="3" destOrd="0" parTransId="{B21A36BF-37C0-483E-864F-F7087666F104}" sibTransId="{1468CAA7-6E3B-411A-B346-BEE425A03773}"/>
    <dgm:cxn modelId="{6F0DD88C-FAFB-41CF-B656-8473C4234D04}" srcId="{3A99F349-A276-417E-902A-EFD6AE35F013}" destId="{BFD3D79A-408F-427D-9520-481068A1B0F0}" srcOrd="0" destOrd="0" parTransId="{BD04314B-85FF-4BE2-9683-ED14EBD72DEC}" sibTransId="{DED147FD-074B-4C64-AFA9-05C12C70C7F5}"/>
    <dgm:cxn modelId="{05E055A3-DBEC-4D89-99B3-1B9ED68BEFFB}" srcId="{3A99F349-A276-417E-902A-EFD6AE35F013}" destId="{DA5BBD84-DEE4-4810-9A0C-DC0276F40A86}" srcOrd="1" destOrd="0" parTransId="{B2DC99FB-1A3C-4E3A-BEAF-2F5388BA7B0D}" sibTransId="{723B71F7-EC4D-45D7-8952-1C1D07E5FD1E}"/>
    <dgm:cxn modelId="{3DD4CEC5-DC5D-4BF7-A51C-F54FDE88D0F8}" srcId="{3A99F349-A276-417E-902A-EFD6AE35F013}" destId="{281F57BF-F741-4F11-906B-29CAAF82FD7A}" srcOrd="2" destOrd="0" parTransId="{358D6B8D-1C89-45F5-9445-627E5E676311}" sibTransId="{B56BA94F-7E3A-4366-BB39-6B8C9F04685A}"/>
    <dgm:cxn modelId="{51B725EB-39A6-4664-BF5D-0521D93063BF}" type="presOf" srcId="{DA5BBD84-DEE4-4810-9A0C-DC0276F40A86}" destId="{8BCDC269-5F1C-4FF6-BDB7-1ED2C158A781}" srcOrd="0" destOrd="0" presId="urn:microsoft.com/office/officeart/2005/8/layout/pyramid4"/>
    <dgm:cxn modelId="{EFFDB2F6-11FF-423D-B01D-8D58083B9897}" type="presOf" srcId="{A60BAFCE-0C70-4AF0-97DC-4DEE0AEBF2BD}" destId="{FA718829-49A4-4BCB-B56E-CAAE25B43D6E}" srcOrd="0" destOrd="0" presId="urn:microsoft.com/office/officeart/2005/8/layout/pyramid4"/>
    <dgm:cxn modelId="{59DBE3FD-87F9-41B2-BA43-275E0DCDE88E}" type="presOf" srcId="{281F57BF-F741-4F11-906B-29CAAF82FD7A}" destId="{481BEB1D-EF7D-4998-B406-42E72C3B5B56}" srcOrd="0" destOrd="0" presId="urn:microsoft.com/office/officeart/2005/8/layout/pyramid4"/>
    <dgm:cxn modelId="{AD24D03E-0EA2-4124-8635-E3F36B398E1F}" type="presParOf" srcId="{DD872907-C8D4-454E-BFB4-74A6877F3E07}" destId="{2C139304-8BDF-4A23-BEE6-F9AC6B0188E2}" srcOrd="0" destOrd="0" presId="urn:microsoft.com/office/officeart/2005/8/layout/pyramid4"/>
    <dgm:cxn modelId="{E7D3CBED-8ACE-481A-AD2A-C1894722DB5F}" type="presParOf" srcId="{DD872907-C8D4-454E-BFB4-74A6877F3E07}" destId="{8BCDC269-5F1C-4FF6-BDB7-1ED2C158A781}" srcOrd="1" destOrd="0" presId="urn:microsoft.com/office/officeart/2005/8/layout/pyramid4"/>
    <dgm:cxn modelId="{01537012-B6E1-479A-B450-2568F95E6552}" type="presParOf" srcId="{DD872907-C8D4-454E-BFB4-74A6877F3E07}" destId="{481BEB1D-EF7D-4998-B406-42E72C3B5B56}" srcOrd="2" destOrd="0" presId="urn:microsoft.com/office/officeart/2005/8/layout/pyramid4"/>
    <dgm:cxn modelId="{3DE83D16-9719-4AA6-A154-4CD8453E2271}" type="presParOf" srcId="{DD872907-C8D4-454E-BFB4-74A6877F3E07}" destId="{FA718829-49A4-4BCB-B56E-CAAE25B43D6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4BBA-70EA-45D2-B4F4-DEC4E0348866}">
      <dsp:nvSpPr>
        <dsp:cNvPr id="0" name=""/>
        <dsp:cNvSpPr/>
      </dsp:nvSpPr>
      <dsp:spPr>
        <a:xfrm>
          <a:off x="67655" y="2125023"/>
          <a:ext cx="4491632" cy="3065162"/>
        </a:xfrm>
        <a:prstGeom prst="roundRect">
          <a:avLst>
            <a:gd name="adj" fmla="val 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s-EC" sz="3200" b="1" kern="1200"/>
            <a:t>OBJETIVO GENERAL</a:t>
          </a:r>
          <a:endParaRPr lang="es-EC" sz="3200" b="1" kern="1200" dirty="0"/>
        </a:p>
      </dsp:txBody>
      <dsp:txXfrm rot="16200000">
        <a:off x="-739897" y="2932576"/>
        <a:ext cx="2513432" cy="898326"/>
      </dsp:txXfrm>
    </dsp:sp>
    <dsp:sp modelId="{50E6884E-4BE1-4D88-A7EF-72645995356B}">
      <dsp:nvSpPr>
        <dsp:cNvPr id="0" name=""/>
        <dsp:cNvSpPr/>
      </dsp:nvSpPr>
      <dsp:spPr>
        <a:xfrm>
          <a:off x="965982" y="2125023"/>
          <a:ext cx="3346266" cy="306516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marL="0" lvl="0" indent="0" algn="just" defTabSz="800100">
            <a:lnSpc>
              <a:spcPct val="90000"/>
            </a:lnSpc>
            <a:spcBef>
              <a:spcPct val="0"/>
            </a:spcBef>
            <a:spcAft>
              <a:spcPct val="35000"/>
            </a:spcAft>
            <a:buFont typeface="Wingdings" panose="05000000000000000000" pitchFamily="2" charset="2"/>
            <a:buNone/>
          </a:pPr>
          <a:r>
            <a:rPr lang="es-EC" sz="1800" kern="1200" dirty="0"/>
            <a:t>Determinar de qué manera el trabajo colaborativo fortalece el desarrollo de la interculturalidad en los niños de séptimo año de educación básica de la Unidad Educativa San Gerardo período diciembre 2017 mayo 2018.</a:t>
          </a:r>
        </a:p>
      </dsp:txBody>
      <dsp:txXfrm>
        <a:off x="965982" y="2125023"/>
        <a:ext cx="3346266" cy="3065162"/>
      </dsp:txXfrm>
    </dsp:sp>
    <dsp:sp modelId="{EFAC8AE5-6A7E-49E0-9616-6E4F13EB031F}">
      <dsp:nvSpPr>
        <dsp:cNvPr id="0" name=""/>
        <dsp:cNvSpPr/>
      </dsp:nvSpPr>
      <dsp:spPr>
        <a:xfrm>
          <a:off x="4652367" y="1367827"/>
          <a:ext cx="4491632" cy="4684629"/>
        </a:xfrm>
        <a:prstGeom prst="roundRect">
          <a:avLst>
            <a:gd name="adj" fmla="val 5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s-EC" sz="2400" b="1" kern="1200" dirty="0"/>
            <a:t>OBJETIVOS ESPECÍFICOS </a:t>
          </a:r>
        </a:p>
      </dsp:txBody>
      <dsp:txXfrm rot="16200000">
        <a:off x="3180832" y="2839362"/>
        <a:ext cx="3841396" cy="898326"/>
      </dsp:txXfrm>
    </dsp:sp>
    <dsp:sp modelId="{C952EC6B-081E-4EF4-A9B9-FCF774A6751A}">
      <dsp:nvSpPr>
        <dsp:cNvPr id="0" name=""/>
        <dsp:cNvSpPr/>
      </dsp:nvSpPr>
      <dsp:spPr>
        <a:xfrm rot="5400000">
          <a:off x="4277002" y="4616845"/>
          <a:ext cx="792119" cy="673744"/>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D9D5F83-6A47-4B69-8FEA-2DE7AD018F71}">
      <dsp:nvSpPr>
        <dsp:cNvPr id="0" name=""/>
        <dsp:cNvSpPr/>
      </dsp:nvSpPr>
      <dsp:spPr>
        <a:xfrm>
          <a:off x="5550693" y="1367827"/>
          <a:ext cx="3346266" cy="468462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7432" rIns="0" bIns="0" numCol="1" spcCol="1270" anchor="t" anchorCtr="0">
          <a:noAutofit/>
        </a:bodyPr>
        <a:lstStyle/>
        <a:p>
          <a:pPr marL="0" lvl="0" indent="0" algn="just" defTabSz="355600">
            <a:lnSpc>
              <a:spcPct val="90000"/>
            </a:lnSpc>
            <a:spcBef>
              <a:spcPct val="0"/>
            </a:spcBef>
            <a:spcAft>
              <a:spcPct val="35000"/>
            </a:spcAft>
            <a:buFont typeface="Arial" panose="020B0604020202020204" pitchFamily="34" charset="0"/>
            <a:buNone/>
          </a:pPr>
          <a:r>
            <a:rPr lang="es-ES" sz="800" kern="1200" dirty="0"/>
            <a:t>  </a:t>
          </a:r>
          <a:r>
            <a:rPr lang="es-EC" sz="1600" kern="1200" dirty="0"/>
            <a:t>Describir  que el trabajo colaborativo mediante actividades en el aulas fortalece el desarrollo de la interculturalidad en los niños de séptimo año de educación básica.</a:t>
          </a:r>
        </a:p>
        <a:p>
          <a:pPr marL="0" lvl="0" indent="0" algn="just" defTabSz="355600">
            <a:lnSpc>
              <a:spcPct val="90000"/>
            </a:lnSpc>
            <a:spcBef>
              <a:spcPct val="0"/>
            </a:spcBef>
            <a:spcAft>
              <a:spcPct val="35000"/>
            </a:spcAft>
            <a:buFont typeface="Symbol" panose="05050102010706020507" pitchFamily="18" charset="2"/>
            <a:buNone/>
          </a:pPr>
          <a:endParaRPr lang="es-EC" sz="1400" kern="1200" dirty="0"/>
        </a:p>
        <a:p>
          <a:pPr marL="0" lvl="0" indent="0" algn="just" defTabSz="355600">
            <a:lnSpc>
              <a:spcPct val="90000"/>
            </a:lnSpc>
            <a:spcBef>
              <a:spcPct val="0"/>
            </a:spcBef>
            <a:spcAft>
              <a:spcPct val="35000"/>
            </a:spcAft>
            <a:buFont typeface="Symbol" panose="05050102010706020507" pitchFamily="18" charset="2"/>
            <a:buNone/>
          </a:pPr>
          <a:r>
            <a:rPr lang="es-EC" sz="1600" kern="1200" dirty="0"/>
            <a:t>Analizar  como el trabajo colaborativo mediante actividades socioculturales  desarrolla  la interculturalidad: el cambio equitativo en condiciones de  identidad  en los niños de séptimo año de educación básica.</a:t>
          </a:r>
          <a:endParaRPr lang="es-EC" sz="1200" kern="1200" dirty="0"/>
        </a:p>
        <a:p>
          <a:pPr marL="0" lvl="0" indent="0" algn="just" defTabSz="711200">
            <a:lnSpc>
              <a:spcPct val="90000"/>
            </a:lnSpc>
            <a:spcBef>
              <a:spcPct val="0"/>
            </a:spcBef>
            <a:spcAft>
              <a:spcPct val="35000"/>
            </a:spcAft>
            <a:buFont typeface="Symbol" panose="05050102010706020507" pitchFamily="18" charset="2"/>
            <a:buNone/>
          </a:pPr>
          <a:endParaRPr lang="es-EC" sz="1600" kern="1200" dirty="0"/>
        </a:p>
        <a:p>
          <a:pPr marL="0" lvl="0" indent="0" algn="just" defTabSz="711200">
            <a:lnSpc>
              <a:spcPct val="90000"/>
            </a:lnSpc>
            <a:spcBef>
              <a:spcPct val="0"/>
            </a:spcBef>
            <a:spcAft>
              <a:spcPct val="35000"/>
            </a:spcAft>
            <a:buFont typeface="Symbol" panose="05050102010706020507" pitchFamily="18" charset="2"/>
            <a:buNone/>
          </a:pPr>
          <a:r>
            <a:rPr lang="es-EC" sz="1600" kern="1200" dirty="0"/>
            <a:t>Diseñar la propuesta de una guía para implementar el trabajo colaborativo en las aulas que este a su vez sirva de base para el desarrollo de la interculturalidad mediante estrategias didácticas. </a:t>
          </a:r>
        </a:p>
      </dsp:txBody>
      <dsp:txXfrm>
        <a:off x="5550693" y="1367827"/>
        <a:ext cx="3346266" cy="4684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2E41E-6C79-4599-8907-9179B20844E7}">
      <dsp:nvSpPr>
        <dsp:cNvPr id="0" name=""/>
        <dsp:cNvSpPr/>
      </dsp:nvSpPr>
      <dsp:spPr>
        <a:xfrm>
          <a:off x="3818" y="1234509"/>
          <a:ext cx="4128516" cy="308185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S" sz="1600" kern="1200">
              <a:solidFill>
                <a:schemeClr val="tx1"/>
              </a:solidFill>
              <a:latin typeface="Arial" panose="020B0604020202020204" pitchFamily="34" charset="0"/>
              <a:cs typeface="Arial" panose="020B0604020202020204" pitchFamily="34" charset="0"/>
            </a:rPr>
            <a:t>- </a:t>
          </a:r>
          <a:r>
            <a:rPr lang="es-EC" sz="2000" kern="1200">
              <a:solidFill>
                <a:schemeClr val="tx1"/>
              </a:solidFill>
            </a:rPr>
            <a:t>Díaz Carrero define al trabajo colaborativo como uno de los aprendizajes más importantes para el desarrollo de los estudiantes creando estrategias metodológicas y fomentando el desarrollo de habilidades elevando su pensamiento crítico y confianza en sí mismo para compartir entre los miembros de grupo.</a:t>
          </a:r>
          <a:endParaRPr lang="es-EC" sz="1600" kern="1200" dirty="0">
            <a:solidFill>
              <a:schemeClr val="tx1"/>
            </a:solidFill>
            <a:latin typeface="Arial" panose="020B0604020202020204" pitchFamily="34" charset="0"/>
            <a:cs typeface="Arial" panose="020B0604020202020204" pitchFamily="34" charset="0"/>
          </a:endParaRPr>
        </a:p>
      </dsp:txBody>
      <dsp:txXfrm>
        <a:off x="76029" y="1306720"/>
        <a:ext cx="3984094" cy="3009639"/>
      </dsp:txXfrm>
    </dsp:sp>
    <dsp:sp modelId="{7E0C72AD-BABE-4155-906A-023066217AFD}">
      <dsp:nvSpPr>
        <dsp:cNvPr id="0" name=""/>
        <dsp:cNvSpPr/>
      </dsp:nvSpPr>
      <dsp:spPr>
        <a:xfrm>
          <a:off x="3818" y="4316359"/>
          <a:ext cx="4128516" cy="13251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tx1"/>
              </a:solidFill>
              <a:latin typeface="Arial" panose="020B0604020202020204" pitchFamily="34" charset="0"/>
              <a:cs typeface="Arial" panose="020B0604020202020204" pitchFamily="34" charset="0"/>
            </a:rPr>
            <a:t>TRABAJO COLABORATIVO</a:t>
          </a:r>
        </a:p>
      </dsp:txBody>
      <dsp:txXfrm>
        <a:off x="3818" y="4316359"/>
        <a:ext cx="2907405" cy="1325195"/>
      </dsp:txXfrm>
    </dsp:sp>
    <dsp:sp modelId="{5DC2B40E-6F4A-444C-AEEC-8E757C48568E}">
      <dsp:nvSpPr>
        <dsp:cNvPr id="0" name=""/>
        <dsp:cNvSpPr/>
      </dsp:nvSpPr>
      <dsp:spPr>
        <a:xfrm>
          <a:off x="3028013" y="4526854"/>
          <a:ext cx="1444980" cy="144498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1C1D0-6AC8-471A-9161-58F79409E5E9}">
      <dsp:nvSpPr>
        <dsp:cNvPr id="0" name=""/>
        <dsp:cNvSpPr/>
      </dsp:nvSpPr>
      <dsp:spPr>
        <a:xfrm>
          <a:off x="4830978" y="1234509"/>
          <a:ext cx="4128516" cy="308185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
          </a:pPr>
          <a:r>
            <a:rPr lang="es-EC" sz="2000" kern="1200" dirty="0">
              <a:solidFill>
                <a:schemeClr val="tx1"/>
              </a:solidFill>
            </a:rPr>
            <a:t>Cambio al ritmo de estudio, y la utilización de técnicas que mejoren la calidad de vida en la institución.</a:t>
          </a:r>
          <a:endParaRPr lang="es-EC" sz="1600" kern="1200" dirty="0">
            <a:solidFill>
              <a:schemeClr val="tx1"/>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
          </a:pPr>
          <a:r>
            <a:rPr lang="es-EC" sz="2000" kern="1200" dirty="0">
              <a:solidFill>
                <a:schemeClr val="tx1"/>
              </a:solidFill>
            </a:rPr>
            <a:t>Desarrollo de los aprendizajes.</a:t>
          </a:r>
          <a:endParaRPr lang="es-EC" sz="1600" kern="1200" dirty="0">
            <a:solidFill>
              <a:schemeClr val="tx1"/>
            </a:solidFill>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
          </a:pPr>
          <a:r>
            <a:rPr lang="es-EC" sz="2000" kern="1200" dirty="0">
              <a:solidFill>
                <a:schemeClr val="tx1"/>
              </a:solidFill>
            </a:rPr>
            <a:t>Estrategias para lograr alcanzar  objetivos y metas dentro del campo educativo. </a:t>
          </a:r>
          <a:endParaRPr lang="es-EC" sz="1600" kern="1200" dirty="0">
            <a:solidFill>
              <a:schemeClr val="tx1"/>
            </a:solidFill>
            <a:latin typeface="Arial" panose="020B0604020202020204" pitchFamily="34" charset="0"/>
            <a:cs typeface="Arial" panose="020B0604020202020204" pitchFamily="34" charset="0"/>
          </a:endParaRPr>
        </a:p>
      </dsp:txBody>
      <dsp:txXfrm>
        <a:off x="4903189" y="1306720"/>
        <a:ext cx="3984094" cy="3009639"/>
      </dsp:txXfrm>
    </dsp:sp>
    <dsp:sp modelId="{C9531082-1934-4DE5-8D75-C35123886C99}">
      <dsp:nvSpPr>
        <dsp:cNvPr id="0" name=""/>
        <dsp:cNvSpPr/>
      </dsp:nvSpPr>
      <dsp:spPr>
        <a:xfrm>
          <a:off x="4830978" y="4316359"/>
          <a:ext cx="4128516" cy="1325195"/>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just" defTabSz="800100">
            <a:lnSpc>
              <a:spcPct val="90000"/>
            </a:lnSpc>
            <a:spcBef>
              <a:spcPct val="0"/>
            </a:spcBef>
            <a:spcAft>
              <a:spcPct val="35000"/>
            </a:spcAft>
            <a:buNone/>
          </a:pPr>
          <a:r>
            <a:rPr lang="es-EC" sz="1800" b="1" kern="1200">
              <a:solidFill>
                <a:schemeClr val="tx1"/>
              </a:solidFill>
              <a:latin typeface="Arial" panose="020B0604020202020204" pitchFamily="34" charset="0"/>
              <a:cs typeface="Arial" panose="020B0604020202020204" pitchFamily="34" charset="0"/>
            </a:rPr>
            <a:t>IMPORTANCIA DEL TRABAJO COLABORATIVO EN LA EDUCACIÓN</a:t>
          </a:r>
          <a:endParaRPr lang="es-EC" sz="1800" b="1" kern="1200" dirty="0">
            <a:solidFill>
              <a:schemeClr val="tx1"/>
            </a:solidFill>
            <a:latin typeface="Arial" panose="020B0604020202020204" pitchFamily="34" charset="0"/>
            <a:cs typeface="Arial" panose="020B0604020202020204" pitchFamily="34" charset="0"/>
          </a:endParaRPr>
        </a:p>
      </dsp:txBody>
      <dsp:txXfrm>
        <a:off x="4830978" y="4316359"/>
        <a:ext cx="2907405" cy="1325195"/>
      </dsp:txXfrm>
    </dsp:sp>
    <dsp:sp modelId="{B4A50422-7A36-49BF-9420-103BF210B220}">
      <dsp:nvSpPr>
        <dsp:cNvPr id="0" name=""/>
        <dsp:cNvSpPr/>
      </dsp:nvSpPr>
      <dsp:spPr>
        <a:xfrm>
          <a:off x="7855173" y="4526854"/>
          <a:ext cx="1444980" cy="1444980"/>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B5B25-C253-4D91-99ED-9C0505EF2282}">
      <dsp:nvSpPr>
        <dsp:cNvPr id="0" name=""/>
        <dsp:cNvSpPr/>
      </dsp:nvSpPr>
      <dsp:spPr>
        <a:xfrm>
          <a:off x="8011" y="2380619"/>
          <a:ext cx="3516575" cy="14855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solidFill>
                <a:schemeClr val="tx1"/>
              </a:solidFill>
              <a:latin typeface="Arial" panose="020B0604020202020204" pitchFamily="34" charset="0"/>
              <a:cs typeface="Arial" panose="020B0604020202020204" pitchFamily="34" charset="0"/>
            </a:rPr>
            <a:t>DESARROLLO DE LA INTERCULTURALIDAD</a:t>
          </a:r>
        </a:p>
      </dsp:txBody>
      <dsp:txXfrm>
        <a:off x="51520" y="2424128"/>
        <a:ext cx="3429557" cy="1398486"/>
      </dsp:txXfrm>
    </dsp:sp>
    <dsp:sp modelId="{87F3CE6E-8166-4F94-8A23-C538243A75C3}">
      <dsp:nvSpPr>
        <dsp:cNvPr id="0" name=""/>
        <dsp:cNvSpPr/>
      </dsp:nvSpPr>
      <dsp:spPr>
        <a:xfrm rot="18075421">
          <a:off x="3038994" y="2239176"/>
          <a:ext cx="2018585" cy="42804"/>
        </a:xfrm>
        <a:custGeom>
          <a:avLst/>
          <a:gdLst/>
          <a:ahLst/>
          <a:cxnLst/>
          <a:rect l="0" t="0" r="0" b="0"/>
          <a:pathLst>
            <a:path>
              <a:moveTo>
                <a:pt x="0" y="21402"/>
              </a:moveTo>
              <a:lnTo>
                <a:pt x="2018585" y="214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622300">
            <a:lnSpc>
              <a:spcPct val="90000"/>
            </a:lnSpc>
            <a:spcBef>
              <a:spcPct val="0"/>
            </a:spcBef>
            <a:spcAft>
              <a:spcPct val="35000"/>
            </a:spcAft>
            <a:buNone/>
          </a:pPr>
          <a:endParaRPr lang="es-EC" sz="1400" kern="1200">
            <a:solidFill>
              <a:schemeClr val="tx1"/>
            </a:solidFill>
            <a:latin typeface="Arial" panose="020B0604020202020204" pitchFamily="34" charset="0"/>
            <a:cs typeface="Arial" panose="020B0604020202020204" pitchFamily="34" charset="0"/>
          </a:endParaRPr>
        </a:p>
      </dsp:txBody>
      <dsp:txXfrm>
        <a:off x="3997822" y="2210114"/>
        <a:ext cx="100929" cy="100929"/>
      </dsp:txXfrm>
    </dsp:sp>
    <dsp:sp modelId="{AE941FBA-F8C8-4617-B472-BFFBD218C9C6}">
      <dsp:nvSpPr>
        <dsp:cNvPr id="0" name=""/>
        <dsp:cNvSpPr/>
      </dsp:nvSpPr>
      <dsp:spPr>
        <a:xfrm>
          <a:off x="4571986" y="433375"/>
          <a:ext cx="4184458" cy="192882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INTERCULTURALIDAD: </a:t>
          </a:r>
          <a:r>
            <a:rPr lang="es-ES" sz="1400" b="0" kern="1200" dirty="0" err="1">
              <a:solidFill>
                <a:schemeClr val="tx1"/>
              </a:solidFill>
              <a:latin typeface="+mj-lt"/>
              <a:cs typeface="Arial" panose="020B0604020202020204" pitchFamily="34" charset="0"/>
            </a:rPr>
            <a:t>Herra</a:t>
          </a:r>
          <a:r>
            <a:rPr lang="es-EC" sz="1600" b="0" kern="1200" dirty="0">
              <a:solidFill>
                <a:schemeClr val="tx1"/>
              </a:solidFill>
              <a:latin typeface="+mj-lt"/>
            </a:rPr>
            <a:t>mienta </a:t>
          </a:r>
          <a:r>
            <a:rPr lang="es-EC" sz="1600" kern="1200" dirty="0">
              <a:solidFill>
                <a:schemeClr val="tx1"/>
              </a:solidFill>
              <a:latin typeface="+mj-lt"/>
            </a:rPr>
            <a:t>de emancipación, de lucha por una igualdad real, o equidad real, en el sentido no solo cultural muy superficial sino también material. </a:t>
          </a:r>
        </a:p>
      </dsp:txBody>
      <dsp:txXfrm>
        <a:off x="4628479" y="489868"/>
        <a:ext cx="4071472" cy="1815837"/>
      </dsp:txXfrm>
    </dsp:sp>
    <dsp:sp modelId="{2C278651-B568-4837-B0E1-16E0DC40267F}">
      <dsp:nvSpPr>
        <dsp:cNvPr id="0" name=""/>
        <dsp:cNvSpPr/>
      </dsp:nvSpPr>
      <dsp:spPr>
        <a:xfrm rot="2809090">
          <a:off x="3250474" y="3735131"/>
          <a:ext cx="1736630" cy="42804"/>
        </a:xfrm>
        <a:custGeom>
          <a:avLst/>
          <a:gdLst/>
          <a:ahLst/>
          <a:cxnLst/>
          <a:rect l="0" t="0" r="0" b="0"/>
          <a:pathLst>
            <a:path>
              <a:moveTo>
                <a:pt x="0" y="21402"/>
              </a:moveTo>
              <a:lnTo>
                <a:pt x="1736630" y="214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622300">
            <a:lnSpc>
              <a:spcPct val="90000"/>
            </a:lnSpc>
            <a:spcBef>
              <a:spcPct val="0"/>
            </a:spcBef>
            <a:spcAft>
              <a:spcPct val="35000"/>
            </a:spcAft>
            <a:buNone/>
          </a:pPr>
          <a:endParaRPr lang="es-EC" sz="1400" kern="1200">
            <a:solidFill>
              <a:schemeClr val="tx1"/>
            </a:solidFill>
            <a:latin typeface="Arial" panose="020B0604020202020204" pitchFamily="34" charset="0"/>
            <a:cs typeface="Arial" panose="020B0604020202020204" pitchFamily="34" charset="0"/>
          </a:endParaRPr>
        </a:p>
      </dsp:txBody>
      <dsp:txXfrm>
        <a:off x="4075373" y="3713118"/>
        <a:ext cx="86831" cy="86831"/>
      </dsp:txXfrm>
    </dsp:sp>
    <dsp:sp modelId="{5593B079-BCEA-434E-9D0F-4837EA320108}">
      <dsp:nvSpPr>
        <dsp:cNvPr id="0" name=""/>
        <dsp:cNvSpPr/>
      </dsp:nvSpPr>
      <dsp:spPr>
        <a:xfrm>
          <a:off x="4712990" y="2970230"/>
          <a:ext cx="4109856" cy="283893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EDUCACIÓN INTERCULTURAL. </a:t>
          </a:r>
        </a:p>
        <a:p>
          <a:pPr marL="0" lvl="0" indent="0" algn="just" defTabSz="622300">
            <a:lnSpc>
              <a:spcPct val="90000"/>
            </a:lnSpc>
            <a:spcBef>
              <a:spcPct val="0"/>
            </a:spcBef>
            <a:spcAft>
              <a:spcPct val="35000"/>
            </a:spcAft>
            <a:buFont typeface="Arial" panose="020B0604020202020204" pitchFamily="34" charset="0"/>
            <a:buNone/>
          </a:pPr>
          <a:r>
            <a:rPr lang="es-EC" sz="1600" kern="1200" dirty="0">
              <a:solidFill>
                <a:schemeClr val="tx1"/>
              </a:solidFill>
            </a:rPr>
            <a:t>La educación intercultural supone imaginar una educación en el marco de una sociedad pluricultural.</a:t>
          </a:r>
        </a:p>
        <a:p>
          <a:pPr marL="0" lvl="0" indent="0" algn="just" defTabSz="622300">
            <a:lnSpc>
              <a:spcPct val="90000"/>
            </a:lnSpc>
            <a:spcBef>
              <a:spcPct val="0"/>
            </a:spcBef>
            <a:spcAft>
              <a:spcPct val="35000"/>
            </a:spcAft>
            <a:buFont typeface="Arial" panose="020B0604020202020204" pitchFamily="34" charset="0"/>
            <a:buNone/>
          </a:pPr>
          <a:r>
            <a:rPr lang="es-EC" sz="1600" kern="1200" dirty="0">
              <a:solidFill>
                <a:schemeClr val="tx1"/>
              </a:solidFill>
            </a:rPr>
            <a:t>Anclada en una fuerte tradición educativa, la formación actual de las personas apenas se prepara para desarrollar la educación en una sociedad marcada por la diversidad.</a:t>
          </a:r>
        </a:p>
        <a:p>
          <a:pPr marL="0" lvl="0" indent="0" algn="just" defTabSz="622300">
            <a:lnSpc>
              <a:spcPct val="90000"/>
            </a:lnSpc>
            <a:spcBef>
              <a:spcPct val="0"/>
            </a:spcBef>
            <a:spcAft>
              <a:spcPct val="35000"/>
            </a:spcAft>
            <a:buFont typeface="Arial" panose="020B0604020202020204" pitchFamily="34" charset="0"/>
            <a:buNone/>
          </a:pPr>
          <a:r>
            <a:rPr lang="es-EC" sz="1600" kern="1200" dirty="0">
              <a:solidFill>
                <a:schemeClr val="tx1"/>
              </a:solidFill>
            </a:rPr>
            <a:t>Tiene una función importante; desarrolla el diálogo entre culturas, contribuye la comunicación y solidaridad. </a:t>
          </a:r>
          <a:endParaRPr lang="es-EC" sz="1400" kern="1200" dirty="0">
            <a:solidFill>
              <a:schemeClr val="tx1"/>
            </a:solidFill>
            <a:latin typeface="Arial" panose="020B0604020202020204" pitchFamily="34" charset="0"/>
            <a:cs typeface="Arial" panose="020B0604020202020204" pitchFamily="34" charset="0"/>
          </a:endParaRPr>
        </a:p>
      </dsp:txBody>
      <dsp:txXfrm>
        <a:off x="4796139" y="3053379"/>
        <a:ext cx="3943558" cy="2672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97D7-76A6-4A4A-87CD-7D0CEA684A3A}">
      <dsp:nvSpPr>
        <dsp:cNvPr id="0" name=""/>
        <dsp:cNvSpPr/>
      </dsp:nvSpPr>
      <dsp:spPr>
        <a:xfrm>
          <a:off x="0" y="45898"/>
          <a:ext cx="8746435" cy="146304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EC" sz="4100" b="1" kern="1200" dirty="0">
              <a:solidFill>
                <a:schemeClr val="tx1"/>
              </a:solidFill>
            </a:rPr>
            <a:t>EL Trabajo Colaborativo en el Desarrollo de la Interculturalidad. </a:t>
          </a:r>
          <a:endParaRPr lang="es-EC" sz="4100" kern="1200" dirty="0">
            <a:solidFill>
              <a:schemeClr val="tx1"/>
            </a:solidFill>
          </a:endParaRPr>
        </a:p>
      </dsp:txBody>
      <dsp:txXfrm>
        <a:off x="0" y="45898"/>
        <a:ext cx="8746435" cy="1463040"/>
      </dsp:txXfrm>
    </dsp:sp>
    <dsp:sp modelId="{74C8E648-6B99-424A-9292-36C0867198D8}">
      <dsp:nvSpPr>
        <dsp:cNvPr id="0" name=""/>
        <dsp:cNvSpPr/>
      </dsp:nvSpPr>
      <dsp:spPr>
        <a:xfrm>
          <a:off x="0" y="1476299"/>
          <a:ext cx="2186608" cy="31884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CONTIBUYE AL DESARROLLO COGNITIVO.</a:t>
          </a:r>
        </a:p>
        <a:p>
          <a:pPr marL="0" lvl="0" indent="0" algn="just" defTabSz="711200">
            <a:lnSpc>
              <a:spcPct val="90000"/>
            </a:lnSpc>
            <a:spcBef>
              <a:spcPct val="0"/>
            </a:spcBef>
            <a:spcAft>
              <a:spcPct val="35000"/>
            </a:spcAft>
            <a:buNone/>
          </a:pPr>
          <a:r>
            <a:rPr lang="es-EC" sz="1600" kern="1200" dirty="0">
              <a:solidFill>
                <a:schemeClr val="tx1"/>
              </a:solidFill>
            </a:rPr>
            <a:t>Consigue aumentar la variedad y la riqueza de experiencias que la escuela proporciona, ayudando a desarrollar mayores habilidades intelectuales y a mejorar la capacidad de expresión y comprensión verbal. </a:t>
          </a:r>
        </a:p>
      </dsp:txBody>
      <dsp:txXfrm>
        <a:off x="0" y="1476299"/>
        <a:ext cx="2186608" cy="3188458"/>
      </dsp:txXfrm>
    </dsp:sp>
    <dsp:sp modelId="{A581696D-030C-49DC-BEB4-9B0BB6E08A1E}">
      <dsp:nvSpPr>
        <dsp:cNvPr id="0" name=""/>
        <dsp:cNvSpPr/>
      </dsp:nvSpPr>
      <dsp:spPr>
        <a:xfrm>
          <a:off x="2186608" y="1463041"/>
          <a:ext cx="2186608" cy="3214973"/>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REDUCE LA ANSIEDAD</a:t>
          </a:r>
        </a:p>
        <a:p>
          <a:pPr marL="0" lvl="0" indent="0" algn="ctr" defTabSz="711200">
            <a:lnSpc>
              <a:spcPct val="90000"/>
            </a:lnSpc>
            <a:spcBef>
              <a:spcPct val="0"/>
            </a:spcBef>
            <a:spcAft>
              <a:spcPct val="35000"/>
            </a:spcAft>
            <a:buNone/>
          </a:pPr>
          <a:r>
            <a:rPr lang="es-EC" sz="1600" b="1" kern="1200" dirty="0">
              <a:solidFill>
                <a:schemeClr val="tx1"/>
              </a:solidFill>
            </a:rPr>
            <a:t> </a:t>
          </a:r>
          <a:r>
            <a:rPr lang="es-EC" sz="1600" kern="1200" dirty="0">
              <a:solidFill>
                <a:schemeClr val="tx1"/>
              </a:solidFill>
            </a:rPr>
            <a:t>El trabajo colaborativo fomenta la autoestima de los estudiantes y la confianza en sí mismos, ya que les permite que se relajen y trabajen en un entorno tranquilo</a:t>
          </a:r>
        </a:p>
      </dsp:txBody>
      <dsp:txXfrm>
        <a:off x="2186608" y="1463041"/>
        <a:ext cx="2186608" cy="3214973"/>
      </dsp:txXfrm>
    </dsp:sp>
    <dsp:sp modelId="{BBA99500-ABBB-4B69-8120-21E742BD4EE6}">
      <dsp:nvSpPr>
        <dsp:cNvPr id="0" name=""/>
        <dsp:cNvSpPr/>
      </dsp:nvSpPr>
      <dsp:spPr>
        <a:xfrm>
          <a:off x="4373217" y="1476299"/>
          <a:ext cx="2186608" cy="3188458"/>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FOMENTA LA INTERACCIÓN</a:t>
          </a:r>
        </a:p>
        <a:p>
          <a:pPr marL="0" lvl="0" indent="0" algn="ctr" defTabSz="711200">
            <a:lnSpc>
              <a:spcPct val="90000"/>
            </a:lnSpc>
            <a:spcBef>
              <a:spcPct val="0"/>
            </a:spcBef>
            <a:spcAft>
              <a:spcPct val="35000"/>
            </a:spcAft>
            <a:buNone/>
          </a:pPr>
          <a:endParaRPr lang="es-EC" sz="1600" b="1" kern="1200" dirty="0">
            <a:solidFill>
              <a:schemeClr val="tx1"/>
            </a:solidFill>
          </a:endParaRPr>
        </a:p>
        <a:p>
          <a:pPr marL="0" lvl="0" indent="0" algn="just" defTabSz="711200">
            <a:lnSpc>
              <a:spcPct val="90000"/>
            </a:lnSpc>
            <a:spcBef>
              <a:spcPct val="0"/>
            </a:spcBef>
            <a:spcAft>
              <a:spcPct val="35000"/>
            </a:spcAft>
            <a:buNone/>
          </a:pPr>
          <a:r>
            <a:rPr lang="es-EC" sz="1600" kern="1200" dirty="0">
              <a:solidFill>
                <a:schemeClr val="tx1"/>
              </a:solidFill>
            </a:rPr>
            <a:t> La interacción del educador y el estudiante </a:t>
          </a:r>
        </a:p>
      </dsp:txBody>
      <dsp:txXfrm>
        <a:off x="4373217" y="1476299"/>
        <a:ext cx="2186608" cy="3188458"/>
      </dsp:txXfrm>
    </dsp:sp>
    <dsp:sp modelId="{A3FC467E-0A8C-4E83-87F3-71FA29299073}">
      <dsp:nvSpPr>
        <dsp:cNvPr id="0" name=""/>
        <dsp:cNvSpPr/>
      </dsp:nvSpPr>
      <dsp:spPr>
        <a:xfrm>
          <a:off x="6559826" y="1436542"/>
          <a:ext cx="2186608" cy="326797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FAVORECE EL DESARROLLO SOCIO AFECTIVO</a:t>
          </a:r>
        </a:p>
        <a:p>
          <a:pPr marL="0" lvl="0" indent="0" algn="just" defTabSz="711200">
            <a:lnSpc>
              <a:spcPct val="90000"/>
            </a:lnSpc>
            <a:spcBef>
              <a:spcPct val="0"/>
            </a:spcBef>
            <a:spcAft>
              <a:spcPct val="35000"/>
            </a:spcAft>
            <a:buNone/>
          </a:pPr>
          <a:r>
            <a:rPr lang="es-EC" sz="1600" kern="1200" dirty="0">
              <a:solidFill>
                <a:schemeClr val="tx1"/>
              </a:solidFill>
            </a:rPr>
            <a:t>La interacción constante se traduce en una mayor cohesión dentro del grupo-clase, potenciada por el desarrollo de actitudes de apertura, amistad y confianza, que derivan en el acercamiento e integración entre compañeros.</a:t>
          </a:r>
        </a:p>
      </dsp:txBody>
      <dsp:txXfrm>
        <a:off x="6559826" y="1436542"/>
        <a:ext cx="2186608" cy="3267971"/>
      </dsp:txXfrm>
    </dsp:sp>
    <dsp:sp modelId="{D7171078-4412-43ED-8AAC-E2B3761311FD}">
      <dsp:nvSpPr>
        <dsp:cNvPr id="0" name=""/>
        <dsp:cNvSpPr/>
      </dsp:nvSpPr>
      <dsp:spPr>
        <a:xfrm>
          <a:off x="0" y="4749313"/>
          <a:ext cx="8746435" cy="5619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ECFB8-3701-49CA-BDFF-590A3E9EF549}">
      <dsp:nvSpPr>
        <dsp:cNvPr id="0" name=""/>
        <dsp:cNvSpPr/>
      </dsp:nvSpPr>
      <dsp:spPr>
        <a:xfrm rot="16200000">
          <a:off x="234026" y="870767"/>
          <a:ext cx="3148784" cy="3334517"/>
        </a:xfrm>
        <a:prstGeom prst="round2SameRect">
          <a:avLst>
            <a:gd name="adj1" fmla="val 16670"/>
            <a:gd name="adj2" fmla="val 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s-EC" sz="1800" b="1" kern="1200" dirty="0"/>
            <a:t>Objetivo General </a:t>
          </a:r>
          <a:endParaRPr lang="es-EC" sz="1800" kern="1200" dirty="0"/>
        </a:p>
        <a:p>
          <a:pPr marL="0" lvl="0" indent="0" algn="just" defTabSz="800100">
            <a:lnSpc>
              <a:spcPct val="90000"/>
            </a:lnSpc>
            <a:spcBef>
              <a:spcPct val="0"/>
            </a:spcBef>
            <a:spcAft>
              <a:spcPct val="35000"/>
            </a:spcAft>
            <a:buNone/>
          </a:pPr>
          <a:r>
            <a:rPr lang="es-EC" sz="1800" kern="1200" dirty="0"/>
            <a:t>Contribuir al desarrollo de actividades que promuevan el trabajo colaborativo con un enfoque de participación y comunicación mutua entre los niños y los educadores. </a:t>
          </a:r>
        </a:p>
      </dsp:txBody>
      <dsp:txXfrm rot="5400000">
        <a:off x="294899" y="1117373"/>
        <a:ext cx="3180778" cy="2841306"/>
      </dsp:txXfrm>
    </dsp:sp>
    <dsp:sp modelId="{FB05496C-840F-4257-880E-1660FA810E2F}">
      <dsp:nvSpPr>
        <dsp:cNvPr id="0" name=""/>
        <dsp:cNvSpPr/>
      </dsp:nvSpPr>
      <dsp:spPr>
        <a:xfrm rot="5400000">
          <a:off x="3905994" y="588635"/>
          <a:ext cx="3148784" cy="3721001"/>
        </a:xfrm>
        <a:prstGeom prst="round2SameRect">
          <a:avLst>
            <a:gd name="adj1" fmla="val 16670"/>
            <a:gd name="adj2" fmla="val 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b="1" kern="1200" dirty="0"/>
            <a:t>Objetivos Específicos </a:t>
          </a:r>
        </a:p>
        <a:p>
          <a:pPr marL="0" lvl="0" indent="0" algn="just" defTabSz="800100">
            <a:lnSpc>
              <a:spcPct val="90000"/>
            </a:lnSpc>
            <a:spcBef>
              <a:spcPct val="0"/>
            </a:spcBef>
            <a:spcAft>
              <a:spcPct val="35000"/>
            </a:spcAft>
            <a:buFont typeface="Symbol" panose="05050102010706020507" pitchFamily="18" charset="2"/>
            <a:buNone/>
          </a:pPr>
          <a:r>
            <a:rPr lang="es-EC" sz="1600" kern="1200" dirty="0"/>
            <a:t>-Analizar la importancia que tiene el trabajo colaborativo dentro del proceso enseñanza- aprendizaje para el desarrollo de actividades inclusivas que promuevan el desarrollo de la interculturalidad.</a:t>
          </a:r>
        </a:p>
        <a:p>
          <a:pPr marL="0" lvl="0" indent="0" algn="just" defTabSz="800100">
            <a:lnSpc>
              <a:spcPct val="90000"/>
            </a:lnSpc>
            <a:spcBef>
              <a:spcPct val="0"/>
            </a:spcBef>
            <a:spcAft>
              <a:spcPct val="35000"/>
            </a:spcAft>
            <a:buFont typeface="Symbol" panose="05050102010706020507" pitchFamily="18" charset="2"/>
            <a:buNone/>
          </a:pPr>
          <a:r>
            <a:rPr lang="es-EC" sz="1600" kern="1200" dirty="0"/>
            <a:t>-Diagnosticar que actividades intervienen en el desarrollo de la interculturalidad como factor inclusivo dentro del trabajo colaborativo. </a:t>
          </a:r>
        </a:p>
      </dsp:txBody>
      <dsp:txXfrm rot="-5400000">
        <a:off x="3619886" y="1028483"/>
        <a:ext cx="3567262" cy="2841306"/>
      </dsp:txXfrm>
    </dsp:sp>
    <dsp:sp modelId="{A8C20112-6604-41B5-B1A0-85F1FAECCB11}">
      <dsp:nvSpPr>
        <dsp:cNvPr id="0" name=""/>
        <dsp:cNvSpPr/>
      </dsp:nvSpPr>
      <dsp:spPr>
        <a:xfrm>
          <a:off x="3468572" y="0"/>
          <a:ext cx="2011617" cy="2011519"/>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9AEB5-6251-4FE2-9978-223B334088D7}">
      <dsp:nvSpPr>
        <dsp:cNvPr id="0" name=""/>
        <dsp:cNvSpPr/>
      </dsp:nvSpPr>
      <dsp:spPr>
        <a:xfrm rot="10800000">
          <a:off x="3468572" y="2886263"/>
          <a:ext cx="2011617" cy="2011519"/>
        </a:xfrm>
        <a:prstGeom prst="circularArrow">
          <a:avLst>
            <a:gd name="adj1" fmla="val 12500"/>
            <a:gd name="adj2" fmla="val 1142322"/>
            <a:gd name="adj3" fmla="val 20457678"/>
            <a:gd name="adj4" fmla="val 10800000"/>
            <a:gd name="adj5" fmla="val 12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39304-8BDF-4A23-BEE6-F9AC6B0188E2}">
      <dsp:nvSpPr>
        <dsp:cNvPr id="0" name=""/>
        <dsp:cNvSpPr/>
      </dsp:nvSpPr>
      <dsp:spPr>
        <a:xfrm>
          <a:off x="2073275" y="0"/>
          <a:ext cx="2876550" cy="2876550"/>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FICHA DE OBSERVACIÓN DESPUÉS DE LA APLICACIÓN DE LA GUÍA</a:t>
          </a:r>
        </a:p>
      </dsp:txBody>
      <dsp:txXfrm>
        <a:off x="2792413" y="1438275"/>
        <a:ext cx="1438275" cy="1438275"/>
      </dsp:txXfrm>
    </dsp:sp>
    <dsp:sp modelId="{8BCDC269-5F1C-4FF6-BDB7-1ED2C158A781}">
      <dsp:nvSpPr>
        <dsp:cNvPr id="0" name=""/>
        <dsp:cNvSpPr/>
      </dsp:nvSpPr>
      <dsp:spPr>
        <a:xfrm>
          <a:off x="634999" y="2876550"/>
          <a:ext cx="2876550" cy="2876550"/>
        </a:xfrm>
        <a:prstGeom prst="triangle">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VALIDACIÓN DE EXPERTOS</a:t>
          </a:r>
          <a:endParaRPr lang="es-EC" sz="1600" kern="1200" dirty="0"/>
        </a:p>
      </dsp:txBody>
      <dsp:txXfrm>
        <a:off x="1354137" y="4314825"/>
        <a:ext cx="1438275" cy="1438275"/>
      </dsp:txXfrm>
    </dsp:sp>
    <dsp:sp modelId="{481BEB1D-EF7D-4998-B406-42E72C3B5B56}">
      <dsp:nvSpPr>
        <dsp:cNvPr id="0" name=""/>
        <dsp:cNvSpPr/>
      </dsp:nvSpPr>
      <dsp:spPr>
        <a:xfrm rot="10800000">
          <a:off x="2073275" y="2876550"/>
          <a:ext cx="2876550" cy="2876550"/>
        </a:xfrm>
        <a:prstGeom prst="triangle">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a:t>DISCUSIÓN DE RESULTADOS </a:t>
          </a:r>
          <a:endParaRPr lang="es-EC" sz="1600" b="1" kern="1200" dirty="0"/>
        </a:p>
      </dsp:txBody>
      <dsp:txXfrm rot="10800000">
        <a:off x="2792412" y="2876550"/>
        <a:ext cx="1438275" cy="1438275"/>
      </dsp:txXfrm>
    </dsp:sp>
    <dsp:sp modelId="{FA718829-49A4-4BCB-B56E-CAAE25B43D6E}">
      <dsp:nvSpPr>
        <dsp:cNvPr id="0" name=""/>
        <dsp:cNvSpPr/>
      </dsp:nvSpPr>
      <dsp:spPr>
        <a:xfrm>
          <a:off x="3511550" y="2876550"/>
          <a:ext cx="2876550" cy="2876550"/>
        </a:xfrm>
        <a:prstGeom prst="triangl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TEORÍAS DE AUTORES RELEVANTES CON EL TEMA</a:t>
          </a:r>
          <a:endParaRPr lang="es-EC" sz="1600" kern="1200" dirty="0"/>
        </a:p>
      </dsp:txBody>
      <dsp:txXfrm>
        <a:off x="4230688" y="4314825"/>
        <a:ext cx="1438275" cy="14382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24524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5918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59170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5051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69398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50895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69759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419924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68145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50354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969C0D-C558-48F1-9D06-2ED616790722}" type="datetimeFigureOut">
              <a:rPr lang="es-ES" smtClean="0"/>
              <a:t>16/12/2018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54870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969C0D-C558-48F1-9D06-2ED616790722}" type="datetimeFigureOut">
              <a:rPr lang="es-ES" smtClean="0"/>
              <a:t>16/12/2018</a:t>
            </a:fld>
            <a:endParaRPr lang="es-ES"/>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B71628-EA2D-4E62-9C67-C0D77CE3ABCA}" type="slidenum">
              <a:rPr lang="es-ES" smtClean="0"/>
              <a:t>‹Nº›</a:t>
            </a:fld>
            <a:endParaRPr lang="es-ES"/>
          </a:p>
        </p:txBody>
      </p:sp>
    </p:spTree>
    <p:extLst>
      <p:ext uri="{BB962C8B-B14F-4D97-AF65-F5344CB8AC3E}">
        <p14:creationId xmlns:p14="http://schemas.microsoft.com/office/powerpoint/2010/main" val="2986797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3E1DF-1929-4481-8DBC-ECF03073CE9D}"/>
              </a:ext>
            </a:extLst>
          </p:cNvPr>
          <p:cNvSpPr>
            <a:spLocks noChangeArrowheads="1"/>
          </p:cNvSpPr>
          <p:nvPr/>
        </p:nvSpPr>
        <p:spPr bwMode="auto">
          <a:xfrm>
            <a:off x="885018" y="993722"/>
            <a:ext cx="7610449" cy="48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C" sz="2400" b="1" dirty="0">
                <a:latin typeface="Times New Roman" panose="02020603050405020304" pitchFamily="18" charset="0"/>
                <a:ea typeface="Calibri" panose="020F0502020204030204" pitchFamily="34" charset="0"/>
                <a:cs typeface="Times New Roman" panose="02020603050405020304" pitchFamily="18" charset="0"/>
              </a:rPr>
              <a:t>UNIVERSIDAD NACIONAL DE CHIMBORAZO</a:t>
            </a:r>
          </a:p>
          <a:p>
            <a:pPr algn="ctr" eaLnBrk="0" fontAlgn="base" hangingPunct="0">
              <a:spcBef>
                <a:spcPct val="0"/>
              </a:spcBef>
              <a:spcAft>
                <a:spcPct val="0"/>
              </a:spcAft>
            </a:pPr>
            <a:endParaRPr lang="es-EC" altLang="es-EC" sz="2100" dirty="0"/>
          </a:p>
          <a:p>
            <a:pPr algn="ctr" eaLnBrk="0" fontAlgn="base" hangingPunct="0">
              <a:spcBef>
                <a:spcPct val="0"/>
              </a:spcBef>
              <a:spcAft>
                <a:spcPct val="0"/>
              </a:spcAft>
            </a:pPr>
            <a:r>
              <a:rPr lang="es-ES" altLang="es-EC" sz="2100" dirty="0">
                <a:latin typeface="Times New Roman" panose="02020603050405020304" pitchFamily="18" charset="0"/>
                <a:ea typeface="Calibri" panose="020F0502020204030204" pitchFamily="34" charset="0"/>
                <a:cs typeface="Times New Roman" panose="02020603050405020304" pitchFamily="18" charset="0"/>
              </a:rPr>
              <a:t>INSTITUTO DE POSGRADO</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b="1" dirty="0">
                <a:latin typeface="Times New Roman" panose="02020603050405020304" pitchFamily="18" charset="0"/>
                <a:ea typeface="Calibri" panose="020F0502020204030204" pitchFamily="34" charset="0"/>
                <a:cs typeface="Times New Roman" panose="02020603050405020304" pitchFamily="18" charset="0"/>
              </a:rPr>
              <a:t>TEMA:</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dirty="0">
                <a:latin typeface="Times New Roman" panose="02020603050405020304" pitchFamily="18" charset="0"/>
                <a:ea typeface="Calibri" panose="020F0502020204030204" pitchFamily="34" charset="0"/>
                <a:cs typeface="Times New Roman" panose="02020603050405020304" pitchFamily="18" charset="0"/>
              </a:rPr>
              <a:t>TRABAJO COLABORATIVO PARA EL DESARROLLO DE LA INTERCULTURALIDAD, EN LA UNIDAD EDUCATIVA SAN GERARDO .</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b="1" dirty="0">
                <a:latin typeface="Times New Roman" panose="02020603050405020304" pitchFamily="18" charset="0"/>
                <a:ea typeface="Calibri" panose="020F0502020204030204" pitchFamily="34" charset="0"/>
                <a:cs typeface="Times New Roman" panose="02020603050405020304" pitchFamily="18" charset="0"/>
              </a:rPr>
              <a:t>PROPONENTE:</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dirty="0">
                <a:latin typeface="Times New Roman" panose="02020603050405020304" pitchFamily="18" charset="0"/>
                <a:ea typeface="Calibri" panose="020F0502020204030204" pitchFamily="34" charset="0"/>
                <a:cs typeface="Times New Roman" panose="02020603050405020304" pitchFamily="18" charset="0"/>
              </a:rPr>
              <a:t>EMILIA MIREYA PÉREZ REYES </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b="1" dirty="0">
                <a:latin typeface="Times New Roman" panose="02020603050405020304" pitchFamily="18" charset="0"/>
                <a:ea typeface="Calibri" panose="020F0502020204030204" pitchFamily="34" charset="0"/>
                <a:cs typeface="Times New Roman" panose="02020603050405020304" pitchFamily="18" charset="0"/>
              </a:rPr>
              <a:t>TUTORA:</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dirty="0" err="1">
                <a:latin typeface="Times New Roman" panose="02020603050405020304" pitchFamily="18" charset="0"/>
                <a:ea typeface="Calibri" panose="020F0502020204030204" pitchFamily="34" charset="0"/>
                <a:cs typeface="Times New Roman" panose="02020603050405020304" pitchFamily="18" charset="0"/>
              </a:rPr>
              <a:t>MsC</a:t>
            </a:r>
            <a:r>
              <a:rPr lang="es-ES" altLang="es-EC" sz="1500" dirty="0">
                <a:latin typeface="Times New Roman" panose="02020603050405020304" pitchFamily="18" charset="0"/>
                <a:ea typeface="Calibri" panose="020F0502020204030204" pitchFamily="34" charset="0"/>
                <a:cs typeface="Times New Roman" panose="02020603050405020304" pitchFamily="18" charset="0"/>
              </a:rPr>
              <a:t>. Mery Zabala </a:t>
            </a:r>
          </a:p>
          <a:p>
            <a:pPr algn="ctr" eaLnBrk="0" fontAlgn="base" hangingPunct="0">
              <a:spcBef>
                <a:spcPct val="0"/>
              </a:spcBef>
              <a:spcAft>
                <a:spcPct val="0"/>
              </a:spcAft>
            </a:pPr>
            <a:endParaRPr lang="es-EC" altLang="es-EC" sz="1500" dirty="0"/>
          </a:p>
          <a:p>
            <a:pPr algn="ctr" eaLnBrk="0" fontAlgn="base" hangingPunct="0">
              <a:spcBef>
                <a:spcPct val="0"/>
              </a:spcBef>
              <a:spcAft>
                <a:spcPct val="0"/>
              </a:spcAft>
            </a:pPr>
            <a:r>
              <a:rPr lang="es-ES" altLang="es-EC" sz="1500" dirty="0">
                <a:latin typeface="Times New Roman" panose="02020603050405020304" pitchFamily="18" charset="0"/>
                <a:ea typeface="Calibri" panose="020F0502020204030204" pitchFamily="34" charset="0"/>
                <a:cs typeface="Times New Roman" panose="02020603050405020304" pitchFamily="18" charset="0"/>
              </a:rPr>
              <a:t>RIOBAMBA- ECUADOR</a:t>
            </a:r>
          </a:p>
          <a:p>
            <a:pPr lvl="0" algn="ctr" eaLnBrk="0" fontAlgn="base" hangingPunct="0">
              <a:spcBef>
                <a:spcPct val="0"/>
              </a:spcBef>
              <a:spcAft>
                <a:spcPct val="0"/>
              </a:spcAft>
            </a:pPr>
            <a:r>
              <a:rPr lang="es-ES" altLang="es-EC" sz="1500" dirty="0">
                <a:latin typeface="Times New Roman" panose="02020603050405020304" pitchFamily="18" charset="0"/>
                <a:ea typeface="Calibri" panose="020F0502020204030204" pitchFamily="34" charset="0"/>
                <a:cs typeface="Times New Roman" panose="02020603050405020304" pitchFamily="18" charset="0"/>
              </a:rPr>
              <a:t>2018</a:t>
            </a:r>
            <a:endParaRPr lang="es-ES" altLang="es-EC" sz="1500" dirty="0">
              <a:latin typeface="Arial" panose="020B0604020202020204" pitchFamily="34" charset="0"/>
            </a:endParaRPr>
          </a:p>
        </p:txBody>
      </p:sp>
      <p:sp>
        <p:nvSpPr>
          <p:cNvPr id="6" name="Rectángulo 5">
            <a:extLst>
              <a:ext uri="{FF2B5EF4-FFF2-40B4-BE49-F238E27FC236}">
                <a16:creationId xmlns:a16="http://schemas.microsoft.com/office/drawing/2014/main" id="{6F35B6A3-7457-4BED-A369-7DE081139460}"/>
              </a:ext>
            </a:extLst>
          </p:cNvPr>
          <p:cNvSpPr/>
          <p:nvPr/>
        </p:nvSpPr>
        <p:spPr>
          <a:xfrm flipV="1">
            <a:off x="2897636" y="11744654"/>
            <a:ext cx="269558"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C" sz="1350"/>
          </a:p>
        </p:txBody>
      </p:sp>
      <p:pic>
        <p:nvPicPr>
          <p:cNvPr id="8" name="Imagen 7" descr="Resultado de imagen para sello unach">
            <a:extLst>
              <a:ext uri="{FF2B5EF4-FFF2-40B4-BE49-F238E27FC236}">
                <a16:creationId xmlns:a16="http://schemas.microsoft.com/office/drawing/2014/main" id="{58EFF9E8-213A-4F76-B7D0-FB98072F1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7546" y="0"/>
            <a:ext cx="1015841" cy="1143000"/>
          </a:xfrm>
          <a:prstGeom prst="rect">
            <a:avLst/>
          </a:prstGeom>
          <a:noFill/>
          <a:ln>
            <a:noFill/>
          </a:ln>
        </p:spPr>
      </p:pic>
    </p:spTree>
    <p:extLst>
      <p:ext uri="{BB962C8B-B14F-4D97-AF65-F5344CB8AC3E}">
        <p14:creationId xmlns:p14="http://schemas.microsoft.com/office/powerpoint/2010/main" val="200559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3">
            <a:extLst>
              <a:ext uri="{FF2B5EF4-FFF2-40B4-BE49-F238E27FC236}">
                <a16:creationId xmlns:a16="http://schemas.microsoft.com/office/drawing/2014/main" id="{890DABD0-BBDC-4B57-AC4A-FB9C3BBE13C6}"/>
              </a:ext>
            </a:extLst>
          </p:cNvPr>
          <p:cNvSpPr/>
          <p:nvPr/>
        </p:nvSpPr>
        <p:spPr>
          <a:xfrm>
            <a:off x="167254" y="116358"/>
            <a:ext cx="8589600" cy="1532334"/>
          </a:xfrm>
          <a:prstGeom prst="round2Diag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800" dirty="0">
                <a:ln w="0"/>
                <a:solidFill>
                  <a:schemeClr val="tx1"/>
                </a:solidFill>
                <a:effectLst>
                  <a:outerShdw blurRad="38100" dist="19050" dir="2700000" algn="tl" rotWithShape="0">
                    <a:schemeClr val="dk1">
                      <a:alpha val="40000"/>
                    </a:schemeClr>
                  </a:outerShdw>
                </a:effectLst>
              </a:rPr>
              <a:t>GUÍA TRABAJO COLABORATIVO PARA EL DESARROLLO DE LA INTERCULTURALIDAD, EN LA UNIDAD EDUCATIVA SAN GERARDO </a:t>
            </a:r>
          </a:p>
        </p:txBody>
      </p:sp>
      <p:sp>
        <p:nvSpPr>
          <p:cNvPr id="3" name="Rectángulo: esquinas redondeadas 2">
            <a:extLst>
              <a:ext uri="{FF2B5EF4-FFF2-40B4-BE49-F238E27FC236}">
                <a16:creationId xmlns:a16="http://schemas.microsoft.com/office/drawing/2014/main" id="{B76D549B-E53B-402E-B18D-C4AB3E3AB02C}"/>
              </a:ext>
            </a:extLst>
          </p:cNvPr>
          <p:cNvSpPr/>
          <p:nvPr/>
        </p:nvSpPr>
        <p:spPr>
          <a:xfrm>
            <a:off x="167254" y="1961323"/>
            <a:ext cx="4136390" cy="1663217"/>
          </a:xfrm>
          <a:prstGeom prst="roundRect">
            <a:avLst/>
          </a:prstGeom>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C" sz="2000" b="1" u="sng"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UNIDAD I </a:t>
            </a:r>
          </a:p>
          <a:p>
            <a:pPr algn="ctr"/>
            <a:r>
              <a:rPr lang="es-EC" b="1" dirty="0"/>
              <a:t>JUEGO, ME DIVIERTO, PARTICIPO Y RECONOZCO LAS RIQUEZAS DEL ECUADOR </a:t>
            </a:r>
            <a:endParaRPr lang="es-EC" dirty="0"/>
          </a:p>
          <a:p>
            <a:pPr algn="ctr"/>
            <a:r>
              <a:rPr lang="es-EC" b="1" dirty="0"/>
              <a:t>ACTIVIDADES EN EL AULA </a:t>
            </a:r>
            <a:endParaRPr lang="es-EC" dirty="0"/>
          </a:p>
          <a:p>
            <a:pPr algn="ctr">
              <a:lnSpc>
                <a:spcPct val="107000"/>
              </a:lnSpc>
              <a:spcAft>
                <a:spcPts val="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372CCCC8-9EFA-4C43-9DE7-9C173F70A8E9}"/>
              </a:ext>
            </a:extLst>
          </p:cNvPr>
          <p:cNvSpPr/>
          <p:nvPr/>
        </p:nvSpPr>
        <p:spPr>
          <a:xfrm>
            <a:off x="4542598" y="2020951"/>
            <a:ext cx="4434147" cy="1251585"/>
          </a:xfrm>
          <a:prstGeom prst="roundRect">
            <a:avLst/>
          </a:prstGeom>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EC" sz="2000" b="1" u="sng"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UNIDAD II </a:t>
            </a:r>
          </a:p>
          <a:p>
            <a:pPr algn="ctr"/>
            <a:r>
              <a:rPr lang="es-EC" b="1" dirty="0"/>
              <a:t>BAILO, CANTO Y COMPARTO LA RIQUEZA CULTURAL DE MI COMUNIDAD </a:t>
            </a:r>
            <a:endParaRPr lang="es-EC" dirty="0"/>
          </a:p>
        </p:txBody>
      </p:sp>
      <p:sp>
        <p:nvSpPr>
          <p:cNvPr id="6" name="Abrir llave 5">
            <a:extLst>
              <a:ext uri="{FF2B5EF4-FFF2-40B4-BE49-F238E27FC236}">
                <a16:creationId xmlns:a16="http://schemas.microsoft.com/office/drawing/2014/main" id="{2B31DF4F-3F8D-4446-9F83-A2E561C1F223}"/>
              </a:ext>
            </a:extLst>
          </p:cNvPr>
          <p:cNvSpPr/>
          <p:nvPr/>
        </p:nvSpPr>
        <p:spPr>
          <a:xfrm rot="5400000">
            <a:off x="4110849" y="-2147969"/>
            <a:ext cx="385590" cy="7832996"/>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7" name="Rectángulo: esquinas redondeadas 6">
            <a:extLst>
              <a:ext uri="{FF2B5EF4-FFF2-40B4-BE49-F238E27FC236}">
                <a16:creationId xmlns:a16="http://schemas.microsoft.com/office/drawing/2014/main" id="{98C934FA-5AC4-4B7B-A52A-75BB7E21C06C}"/>
              </a:ext>
            </a:extLst>
          </p:cNvPr>
          <p:cNvSpPr/>
          <p:nvPr/>
        </p:nvSpPr>
        <p:spPr>
          <a:xfrm>
            <a:off x="167254" y="3937171"/>
            <a:ext cx="4136390" cy="2410620"/>
          </a:xfrm>
          <a:prstGeom prst="roundRect">
            <a:avLst/>
          </a:prstGeom>
          <a:ln w="28575">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EC" dirty="0"/>
              <a:t>Un factor interesante en la recreación del aula es la participación que tendrán los estudiantes y que podrán desarrollar y adquirir mediante estas actividades.</a:t>
            </a:r>
          </a:p>
        </p:txBody>
      </p:sp>
      <p:sp>
        <p:nvSpPr>
          <p:cNvPr id="8" name="Rectángulo: esquinas redondeadas 7">
            <a:extLst>
              <a:ext uri="{FF2B5EF4-FFF2-40B4-BE49-F238E27FC236}">
                <a16:creationId xmlns:a16="http://schemas.microsoft.com/office/drawing/2014/main" id="{A20D9029-3A48-434E-9E51-DDA0A8712AA6}"/>
              </a:ext>
            </a:extLst>
          </p:cNvPr>
          <p:cNvSpPr/>
          <p:nvPr/>
        </p:nvSpPr>
        <p:spPr>
          <a:xfrm>
            <a:off x="4393720" y="3644795"/>
            <a:ext cx="4583025" cy="2580415"/>
          </a:xfrm>
          <a:prstGeom prst="roundRect">
            <a:avLst/>
          </a:prstGeom>
          <a:ln w="28575">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1400" b="1" dirty="0"/>
          </a:p>
          <a:p>
            <a:endParaRPr lang="es-EC" b="1" dirty="0"/>
          </a:p>
          <a:p>
            <a:pPr algn="just"/>
            <a:r>
              <a:rPr lang="es-EC" dirty="0"/>
              <a:t>Es un elemento sociocultural que tendrá que ver exclusivamente con las relaciones humanas que puedan servir tanto para organizar la vida comunitaria como para darle significado a la misma que podrán adquirir mediante estas actividades. </a:t>
            </a:r>
          </a:p>
          <a:p>
            <a:pPr>
              <a:lnSpc>
                <a:spcPct val="107000"/>
              </a:lnSpc>
              <a:spcAft>
                <a:spcPts val="0"/>
              </a:spcAft>
            </a:pPr>
            <a:endParaRPr lang="es-EC" sz="1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0"/>
              </a:spcAft>
              <a:buFont typeface="Wingdings" panose="05000000000000000000" pitchFamily="2" charset="2"/>
              <a:buChar char="v"/>
            </a:pPr>
            <a:endParaRPr lang="es-EC"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9" name="Conector recto de flecha 8">
            <a:extLst>
              <a:ext uri="{FF2B5EF4-FFF2-40B4-BE49-F238E27FC236}">
                <a16:creationId xmlns:a16="http://schemas.microsoft.com/office/drawing/2014/main" id="{07CFFEC1-ED46-4F5B-8DA1-6655EEEDF20D}"/>
              </a:ext>
            </a:extLst>
          </p:cNvPr>
          <p:cNvCxnSpPr>
            <a:cxnSpLocks/>
            <a:stCxn id="3" idx="2"/>
            <a:endCxn id="7" idx="0"/>
          </p:cNvCxnSpPr>
          <p:nvPr/>
        </p:nvCxnSpPr>
        <p:spPr>
          <a:xfrm>
            <a:off x="2235449" y="3624540"/>
            <a:ext cx="0" cy="3126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Conector recto de flecha 10">
            <a:extLst>
              <a:ext uri="{FF2B5EF4-FFF2-40B4-BE49-F238E27FC236}">
                <a16:creationId xmlns:a16="http://schemas.microsoft.com/office/drawing/2014/main" id="{91E4179E-D830-4559-8138-DDAFDC521497}"/>
              </a:ext>
            </a:extLst>
          </p:cNvPr>
          <p:cNvCxnSpPr>
            <a:cxnSpLocks/>
          </p:cNvCxnSpPr>
          <p:nvPr/>
        </p:nvCxnSpPr>
        <p:spPr>
          <a:xfrm>
            <a:off x="6588789" y="3110947"/>
            <a:ext cx="0" cy="50817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865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F3B74D-97F3-448B-AC2F-AD5A9A15F98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9">
            <a:extLst>
              <a:ext uri="{FF2B5EF4-FFF2-40B4-BE49-F238E27FC236}">
                <a16:creationId xmlns:a16="http://schemas.microsoft.com/office/drawing/2014/main" id="{7F08B425-8D83-4388-8ECD-8815D9F338FC}"/>
              </a:ext>
            </a:extLst>
          </p:cNvPr>
          <p:cNvSpPr>
            <a:spLocks noChangeArrowheads="1"/>
          </p:cNvSpPr>
          <p:nvPr/>
        </p:nvSpPr>
        <p:spPr bwMode="auto">
          <a:xfrm>
            <a:off x="901148" y="3143675"/>
            <a:ext cx="55261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Objetivos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Recursos</a:t>
            </a:r>
            <a:endParaRPr kumimoji="0" lang="es-EC" altLang="es-EC" sz="2400" b="0" i="0" u="none" strike="noStrike" cap="none" normalizeH="0" baseline="0" dirty="0">
              <a:ln>
                <a:noFill/>
              </a:ln>
              <a:solidFill>
                <a:schemeClr val="tx1"/>
              </a:solidFill>
              <a:effectLs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Ejercicios de ambientación</a:t>
            </a:r>
            <a:endParaRPr kumimoji="0" lang="es-EC" altLang="es-EC" sz="2400" b="0" i="0" u="none" strike="noStrike" cap="none" normalizeH="0" baseline="0" dirty="0">
              <a:ln>
                <a:noFill/>
              </a:ln>
              <a:solidFill>
                <a:schemeClr val="tx1"/>
              </a:solidFill>
              <a:effectLs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Ilustración conceptual</a:t>
            </a:r>
          </a:p>
          <a:p>
            <a:pPr marL="285750" indent="-285750" algn="just">
              <a:buFont typeface="Wingdings" panose="05000000000000000000" pitchFamily="2" charset="2"/>
              <a:buChar char="v"/>
            </a:pPr>
            <a:r>
              <a:rPr lang="es-EC" altLang="es-EC" sz="2400" b="1" dirty="0">
                <a:ea typeface="Calibri" panose="020F0502020204030204" pitchFamily="34" charset="0"/>
                <a:cs typeface="Arial" panose="020B0604020202020204" pitchFamily="34" charset="0"/>
              </a:rPr>
              <a:t>Proceso didáctico</a:t>
            </a:r>
          </a:p>
          <a:p>
            <a:pPr marL="285750" indent="-285750" algn="just">
              <a:buFont typeface="Wingdings" panose="05000000000000000000" pitchFamily="2" charset="2"/>
              <a:buChar char="v"/>
            </a:pPr>
            <a:r>
              <a:rPr lang="es-EC" altLang="es-EC" sz="2400" b="1" dirty="0">
                <a:ea typeface="Calibri" panose="020F0502020204030204" pitchFamily="34" charset="0"/>
                <a:cs typeface="Arial" panose="020B0604020202020204" pitchFamily="34" charset="0"/>
              </a:rPr>
              <a:t>Plenaria y exposición</a:t>
            </a:r>
          </a:p>
          <a:p>
            <a:pPr marL="285750" indent="-285750" algn="just">
              <a:buFont typeface="Wingdings" panose="05000000000000000000" pitchFamily="2" charset="2"/>
              <a:buChar char="v"/>
            </a:pPr>
            <a:r>
              <a:rPr lang="es-EC" altLang="es-EC" sz="2400" b="1" dirty="0">
                <a:ea typeface="Calibri" panose="020F0502020204030204" pitchFamily="34" charset="0"/>
                <a:cs typeface="Arial" panose="020B0604020202020204" pitchFamily="34" charset="0"/>
              </a:rPr>
              <a:t>Evaluación</a:t>
            </a:r>
            <a:endParaRPr lang="es-EC" altLang="es-EC" sz="2400" dirty="0">
              <a:cs typeface="Arial" panose="020B0604020202020204" pitchFamily="34" charset="0"/>
            </a:endParaRPr>
          </a:p>
          <a:p>
            <a:pPr marL="285750" indent="-285750" algn="just">
              <a:buFont typeface="Wingdings" panose="05000000000000000000" pitchFamily="2" charset="2"/>
              <a:buChar char="v"/>
            </a:pPr>
            <a:endParaRPr lang="es-EC" altLang="es-EC" sz="2400" dirty="0">
              <a:cs typeface="Arial" panose="020B0604020202020204" pitchFamily="34" charset="0"/>
            </a:endParaRPr>
          </a:p>
          <a:p>
            <a:pPr marL="285750" indent="-285750" algn="just">
              <a:buFont typeface="Wingdings" panose="05000000000000000000" pitchFamily="2" charset="2"/>
              <a:buChar char="v"/>
            </a:pPr>
            <a:endParaRPr lang="es-EC" altLang="es-EC" sz="2400" dirty="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s-EC" altLang="es-EC" sz="2400" b="0" i="0" u="none" strike="noStrike" cap="none" normalizeH="0" baseline="0" dirty="0">
              <a:ln>
                <a:noFill/>
              </a:ln>
              <a:solidFill>
                <a:schemeClr val="tx1"/>
              </a:solidFill>
              <a:effectLst/>
              <a:cs typeface="Arial" panose="020B0604020202020204" pitchFamily="34" charset="0"/>
            </a:endParaRPr>
          </a:p>
        </p:txBody>
      </p:sp>
      <p:sp>
        <p:nvSpPr>
          <p:cNvPr id="22" name="CuadroTexto 21">
            <a:extLst>
              <a:ext uri="{FF2B5EF4-FFF2-40B4-BE49-F238E27FC236}">
                <a16:creationId xmlns:a16="http://schemas.microsoft.com/office/drawing/2014/main" id="{E87805BE-47B2-4476-88C1-00FE1926F1E1}"/>
              </a:ext>
            </a:extLst>
          </p:cNvPr>
          <p:cNvSpPr txBox="1"/>
          <p:nvPr/>
        </p:nvSpPr>
        <p:spPr>
          <a:xfrm>
            <a:off x="2411896" y="265043"/>
            <a:ext cx="5711687" cy="369332"/>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ACTIVIDAD INTERCULTURAL </a:t>
            </a:r>
          </a:p>
        </p:txBody>
      </p:sp>
      <p:sp>
        <p:nvSpPr>
          <p:cNvPr id="2" name="Rectangle 2">
            <a:extLst>
              <a:ext uri="{FF2B5EF4-FFF2-40B4-BE49-F238E27FC236}">
                <a16:creationId xmlns:a16="http://schemas.microsoft.com/office/drawing/2014/main" id="{CE38DED0-573D-4D2F-8785-37F4FE578750}"/>
              </a:ext>
            </a:extLst>
          </p:cNvPr>
          <p:cNvSpPr>
            <a:spLocks noChangeArrowheads="1"/>
          </p:cNvSpPr>
          <p:nvPr/>
        </p:nvSpPr>
        <p:spPr bwMode="auto">
          <a:xfrm>
            <a:off x="503583" y="10601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descr="Imagen relacionada">
            <a:extLst>
              <a:ext uri="{FF2B5EF4-FFF2-40B4-BE49-F238E27FC236}">
                <a16:creationId xmlns:a16="http://schemas.microsoft.com/office/drawing/2014/main" id="{8A871D91-2239-4924-8E9D-33AA7ADFAD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94689" y="1060174"/>
            <a:ext cx="2746099" cy="1896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3">
            <a:extLst>
              <a:ext uri="{FF2B5EF4-FFF2-40B4-BE49-F238E27FC236}">
                <a16:creationId xmlns:a16="http://schemas.microsoft.com/office/drawing/2014/main" id="{9FD7BF6D-9EE0-49AE-AD6A-3EB81E8FF62E}"/>
              </a:ext>
            </a:extLst>
          </p:cNvPr>
          <p:cNvSpPr>
            <a:spLocks noChangeArrowheads="1"/>
          </p:cNvSpPr>
          <p:nvPr/>
        </p:nvSpPr>
        <p:spPr bwMode="auto">
          <a:xfrm>
            <a:off x="2941981" y="665299"/>
            <a:ext cx="503582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a:ln>
                  <a:noFill/>
                </a:ln>
                <a:solidFill>
                  <a:schemeClr val="tx1"/>
                </a:solidFill>
                <a:effectLst/>
                <a:latin typeface="Colonna MT" panose="04020805060202030203" pitchFamily="82" charset="0"/>
                <a:ea typeface="Calibri" panose="020F0502020204030204" pitchFamily="34" charset="0"/>
                <a:cs typeface="Times New Roman" panose="02020603050405020304" pitchFamily="18" charset="0"/>
              </a:rPr>
              <a:t>DRAMATIZACI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Colonna MT" panose="04020805060202030203" pitchFamily="82" charset="0"/>
                <a:ea typeface="Calibri" panose="020F0502020204030204" pitchFamily="34" charset="0"/>
                <a:cs typeface="Times New Roman" panose="02020603050405020304" pitchFamily="18" charset="0"/>
              </a:rPr>
              <a:t>N LEYENDAS TRADICIONALES</a:t>
            </a:r>
            <a:endParaRPr kumimoji="0" lang="es-EC" altLang="es-EC"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44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0BF0F1-D0ED-4AB7-A149-B61804F8602E}"/>
              </a:ext>
            </a:extLst>
          </p:cNvPr>
          <p:cNvSpPr>
            <a:spLocks noChangeArrowheads="1"/>
          </p:cNvSpPr>
          <p:nvPr/>
        </p:nvSpPr>
        <p:spPr bwMode="auto">
          <a:xfrm>
            <a:off x="1603375" y="46442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2" name="Imagen 8" descr="Resultado de imagen para el duende de san gerardo">
            <a:extLst>
              <a:ext uri="{FF2B5EF4-FFF2-40B4-BE49-F238E27FC236}">
                <a16:creationId xmlns:a16="http://schemas.microsoft.com/office/drawing/2014/main" id="{D89952B9-5EE7-4CAC-B68D-229ECD33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258" y="5070465"/>
            <a:ext cx="2482125" cy="1304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B79D81A-4D2F-4E91-92E0-FC815F11B5F1}"/>
              </a:ext>
            </a:extLst>
          </p:cNvPr>
          <p:cNvSpPr>
            <a:spLocks noChangeArrowheads="1"/>
          </p:cNvSpPr>
          <p:nvPr/>
        </p:nvSpPr>
        <p:spPr bwMode="auto">
          <a:xfrm>
            <a:off x="457200" y="950067"/>
            <a:ext cx="3770243"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900" b="1" i="0" u="none" strike="noStrike" cap="none" normalizeH="0" baseline="0" dirty="0">
                <a:ln>
                  <a:noFill/>
                </a:ln>
                <a:solidFill>
                  <a:schemeClr val="tx1"/>
                </a:solidFill>
                <a:effectLst/>
                <a:latin typeface="Colonna MT" panose="04020805060202030203" pitchFamily="82" charset="0"/>
                <a:ea typeface="Times New Roman" panose="02020603050405020304" pitchFamily="18" charset="0"/>
                <a:cs typeface="Times New Roman" panose="02020603050405020304" pitchFamily="18" charset="0"/>
              </a:rPr>
              <a:t>EL DUENDE DE SAN GERARDO </a:t>
            </a:r>
            <a:endParaRPr kumimoji="0" lang="es-EC" altLang="es-EC" sz="8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En San Gerardo, población del cantón Guano, muy cerca de la ciudad de Riobamba, Juan trabajaba en un lugar muy distante del centro parroquial. Para llegar debía atravesar un bosque; salía de su casa a las 8 de la mañana y retornaba a las 8 de la noche.</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Cierta ocasión mientras volvía, creyó escuchar pasos. No dio importancia, pero más allá escuchó una voz ronca que le dijo:</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 No mire atrás… únicamente dame tu cigarrillo.</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Así lo hizo y prosiguió su recorrido. Al día siguiente llevó una cajetilla y la voz nuevamente se dejó escuchar.</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De reojo observó que se trataba de un hombre muy pequeñito, portaba un látigo en su mano, y llevaba en su cabeza un sombrero muy grande.</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Juan se asustó y corrió desesperadamente. Al llegar a casa comentó lo sucedido y su madre le aconsejó llevar siempre un crucifijo.</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Así lo hizo y al día siguiente, el hombrecillo no le pidió cigarrillos, sino que empezó a castigarle con el látigo.</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333333"/>
                </a:solidFill>
                <a:effectLst/>
                <a:latin typeface="Colonna MT" panose="04020805060202030203" pitchFamily="82" charset="0"/>
                <a:ea typeface="Times New Roman" panose="02020603050405020304" pitchFamily="18" charset="0"/>
              </a:rPr>
              <a:t>Juan sacó de su camisa el crucifijo y el enano se esfumó como por encanto.</a:t>
            </a:r>
            <a:endParaRPr kumimoji="0" lang="es-EC" altLang="es-EC"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05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97BA6F3B-6B5F-4045-A0D1-41A253C749CD}"/>
              </a:ext>
            </a:extLst>
          </p:cNvPr>
          <p:cNvSpPr>
            <a:spLocks noChangeArrowheads="1"/>
          </p:cNvSpPr>
          <p:nvPr/>
        </p:nvSpPr>
        <p:spPr bwMode="auto">
          <a:xfrm>
            <a:off x="457200" y="4192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cxnSp>
        <p:nvCxnSpPr>
          <p:cNvPr id="12" name="Conector recto 11">
            <a:extLst>
              <a:ext uri="{FF2B5EF4-FFF2-40B4-BE49-F238E27FC236}">
                <a16:creationId xmlns:a16="http://schemas.microsoft.com/office/drawing/2014/main" id="{16C1FDBD-2C89-4627-A373-7B96A9C8CEA3}"/>
              </a:ext>
            </a:extLst>
          </p:cNvPr>
          <p:cNvCxnSpPr/>
          <p:nvPr/>
        </p:nvCxnSpPr>
        <p:spPr>
          <a:xfrm>
            <a:off x="4572000" y="251791"/>
            <a:ext cx="0" cy="6122841"/>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a 12">
            <a:extLst>
              <a:ext uri="{FF2B5EF4-FFF2-40B4-BE49-F238E27FC236}">
                <a16:creationId xmlns:a16="http://schemas.microsoft.com/office/drawing/2014/main" id="{2E6AF8CE-E0C4-4549-9681-EF252F28A1B6}"/>
              </a:ext>
            </a:extLst>
          </p:cNvPr>
          <p:cNvGraphicFramePr>
            <a:graphicFrameLocks noGrp="1"/>
          </p:cNvGraphicFramePr>
          <p:nvPr>
            <p:extLst>
              <p:ext uri="{D42A27DB-BD31-4B8C-83A1-F6EECF244321}">
                <p14:modId xmlns:p14="http://schemas.microsoft.com/office/powerpoint/2010/main" val="3406351741"/>
              </p:ext>
            </p:extLst>
          </p:nvPr>
        </p:nvGraphicFramePr>
        <p:xfrm>
          <a:off x="4745296" y="1187862"/>
          <a:ext cx="3993493" cy="4658038"/>
        </p:xfrm>
        <a:graphic>
          <a:graphicData uri="http://schemas.openxmlformats.org/drawingml/2006/table">
            <a:tbl>
              <a:tblPr firstRow="1" firstCol="1" bandRow="1">
                <a:tableStyleId>{1FECB4D8-DB02-4DC6-A0A2-4F2EBAE1DC90}</a:tableStyleId>
              </a:tblPr>
              <a:tblGrid>
                <a:gridCol w="1084322">
                  <a:extLst>
                    <a:ext uri="{9D8B030D-6E8A-4147-A177-3AD203B41FA5}">
                      <a16:colId xmlns:a16="http://schemas.microsoft.com/office/drawing/2014/main" val="2910089945"/>
                    </a:ext>
                  </a:extLst>
                </a:gridCol>
                <a:gridCol w="1044515">
                  <a:extLst>
                    <a:ext uri="{9D8B030D-6E8A-4147-A177-3AD203B41FA5}">
                      <a16:colId xmlns:a16="http://schemas.microsoft.com/office/drawing/2014/main" val="1997666781"/>
                    </a:ext>
                  </a:extLst>
                </a:gridCol>
                <a:gridCol w="932328">
                  <a:extLst>
                    <a:ext uri="{9D8B030D-6E8A-4147-A177-3AD203B41FA5}">
                      <a16:colId xmlns:a16="http://schemas.microsoft.com/office/drawing/2014/main" val="4100548784"/>
                    </a:ext>
                  </a:extLst>
                </a:gridCol>
                <a:gridCol w="932328">
                  <a:extLst>
                    <a:ext uri="{9D8B030D-6E8A-4147-A177-3AD203B41FA5}">
                      <a16:colId xmlns:a16="http://schemas.microsoft.com/office/drawing/2014/main" val="3619386227"/>
                    </a:ext>
                  </a:extLst>
                </a:gridCol>
              </a:tblGrid>
              <a:tr h="202523">
                <a:tc gridSpan="4">
                  <a:txBody>
                    <a:bodyPr/>
                    <a:lstStyle/>
                    <a:p>
                      <a:pPr algn="ctr">
                        <a:lnSpc>
                          <a:spcPct val="106000"/>
                        </a:lnSpc>
                        <a:spcAft>
                          <a:spcPts val="0"/>
                        </a:spcAft>
                      </a:pPr>
                      <a:r>
                        <a:rPr lang="es-EC" sz="1100">
                          <a:effectLst/>
                        </a:rPr>
                        <a:t>RÚBRICA DE EVALUACIÓN</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52102676"/>
                  </a:ext>
                </a:extLst>
              </a:tr>
              <a:tr h="202523">
                <a:tc gridSpan="4">
                  <a:txBody>
                    <a:bodyPr/>
                    <a:lstStyle/>
                    <a:p>
                      <a:pPr>
                        <a:lnSpc>
                          <a:spcPct val="106000"/>
                        </a:lnSpc>
                        <a:spcAft>
                          <a:spcPts val="0"/>
                        </a:spcAft>
                      </a:pPr>
                      <a:r>
                        <a:rPr lang="es-EC" sz="1100">
                          <a:effectLst/>
                        </a:rPr>
                        <a:t>Tema: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80365863"/>
                  </a:ext>
                </a:extLst>
              </a:tr>
              <a:tr h="1012617">
                <a:tc gridSpan="4">
                  <a:txBody>
                    <a:bodyPr/>
                    <a:lstStyle/>
                    <a:p>
                      <a:pPr>
                        <a:lnSpc>
                          <a:spcPct val="106000"/>
                        </a:lnSpc>
                        <a:spcAft>
                          <a:spcPts val="0"/>
                        </a:spcAft>
                      </a:pPr>
                      <a:r>
                        <a:rPr lang="es-EC" sz="1100">
                          <a:effectLst/>
                        </a:rPr>
                        <a:t>Integrantes </a:t>
                      </a:r>
                      <a:endParaRPr lang="es-EC" sz="1000">
                        <a:effectLst/>
                      </a:endParaRPr>
                    </a:p>
                    <a:p>
                      <a:pPr marL="342900" lvl="0" indent="-342900">
                        <a:lnSpc>
                          <a:spcPct val="106000"/>
                        </a:lnSpc>
                        <a:spcAft>
                          <a:spcPts val="0"/>
                        </a:spcAft>
                        <a:buFont typeface="Symbol" panose="05050102010706020507" pitchFamily="18" charset="2"/>
                        <a:buChar char=""/>
                      </a:pPr>
                      <a:r>
                        <a:rPr lang="es-EC" sz="1100">
                          <a:effectLst/>
                        </a:rPr>
                        <a:t> </a:t>
                      </a:r>
                      <a:endParaRPr lang="es-EC" sz="1000">
                        <a:effectLst/>
                      </a:endParaRPr>
                    </a:p>
                    <a:p>
                      <a:pPr marL="342900" lvl="0" indent="-342900">
                        <a:lnSpc>
                          <a:spcPct val="106000"/>
                        </a:lnSpc>
                        <a:spcAft>
                          <a:spcPts val="0"/>
                        </a:spcAft>
                        <a:buFont typeface="Symbol" panose="05050102010706020507" pitchFamily="18" charset="2"/>
                        <a:buChar char=""/>
                      </a:pPr>
                      <a:r>
                        <a:rPr lang="es-EC" sz="1100">
                          <a:effectLst/>
                        </a:rPr>
                        <a:t> </a:t>
                      </a:r>
                      <a:endParaRPr lang="es-EC" sz="1000">
                        <a:effectLst/>
                      </a:endParaRPr>
                    </a:p>
                    <a:p>
                      <a:pPr marL="342900" lvl="0" indent="-342900">
                        <a:lnSpc>
                          <a:spcPct val="106000"/>
                        </a:lnSpc>
                        <a:spcAft>
                          <a:spcPts val="0"/>
                        </a:spcAft>
                        <a:buFont typeface="Symbol" panose="05050102010706020507" pitchFamily="18" charset="2"/>
                        <a:buChar char=""/>
                      </a:pPr>
                      <a:r>
                        <a:rPr lang="es-EC" sz="1100">
                          <a:effectLst/>
                        </a:rPr>
                        <a:t> </a:t>
                      </a:r>
                      <a:endParaRPr lang="es-EC" sz="1000">
                        <a:effectLst/>
                      </a:endParaRPr>
                    </a:p>
                    <a:p>
                      <a:pPr marL="457200">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95603744"/>
                  </a:ext>
                </a:extLst>
              </a:tr>
              <a:tr h="405047">
                <a:tc>
                  <a:txBody>
                    <a:bodyPr/>
                    <a:lstStyle/>
                    <a:p>
                      <a:pPr>
                        <a:lnSpc>
                          <a:spcPct val="106000"/>
                        </a:lnSpc>
                        <a:spcAft>
                          <a:spcPts val="0"/>
                        </a:spcAft>
                      </a:pPr>
                      <a:r>
                        <a:rPr lang="es-EC" sz="1100" dirty="0">
                          <a:effectLst/>
                        </a:rPr>
                        <a:t>Indicadores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Excelente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dirty="0">
                          <a:effectLst/>
                        </a:rPr>
                        <a:t>Bueno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Muy bueno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0364747"/>
                  </a:ext>
                </a:extLst>
              </a:tr>
              <a:tr h="1215140">
                <a:tc>
                  <a:txBody>
                    <a:bodyPr/>
                    <a:lstStyle/>
                    <a:p>
                      <a:pPr>
                        <a:lnSpc>
                          <a:spcPct val="106000"/>
                        </a:lnSpc>
                        <a:spcAft>
                          <a:spcPts val="0"/>
                        </a:spcAft>
                      </a:pPr>
                      <a:r>
                        <a:rPr lang="es-EC" sz="1100">
                          <a:effectLst/>
                        </a:rPr>
                        <a:t>Tiene una actitud positiva para trabajar en grupo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dirty="0">
                          <a:effectLst/>
                        </a:rPr>
                        <a:t>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6604267"/>
                  </a:ext>
                </a:extLst>
              </a:tr>
              <a:tr h="810094">
                <a:tc>
                  <a:txBody>
                    <a:bodyPr/>
                    <a:lstStyle/>
                    <a:p>
                      <a:pPr>
                        <a:lnSpc>
                          <a:spcPct val="106000"/>
                        </a:lnSpc>
                        <a:spcAft>
                          <a:spcPts val="0"/>
                        </a:spcAft>
                      </a:pPr>
                      <a:r>
                        <a:rPr lang="es-EC" sz="1100" dirty="0">
                          <a:effectLst/>
                        </a:rPr>
                        <a:t>Mostró creatividad en el rol designado</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5654244"/>
                  </a:ext>
                </a:extLst>
              </a:tr>
              <a:tr h="810094">
                <a:tc>
                  <a:txBody>
                    <a:bodyPr/>
                    <a:lstStyle/>
                    <a:p>
                      <a:pPr>
                        <a:lnSpc>
                          <a:spcPct val="106000"/>
                        </a:lnSpc>
                        <a:spcAft>
                          <a:spcPts val="0"/>
                        </a:spcAft>
                      </a:pPr>
                      <a:r>
                        <a:rPr lang="es-EC" sz="1100" dirty="0">
                          <a:effectLst/>
                        </a:rPr>
                        <a:t>Su actuación motivo y llamo la atención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a:effectLst/>
                        </a:rPr>
                        <a:t> </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s-EC" sz="1100" dirty="0">
                          <a:effectLst/>
                        </a:rPr>
                        <a:t>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4072532"/>
                  </a:ext>
                </a:extLst>
              </a:tr>
            </a:tbl>
          </a:graphicData>
        </a:graphic>
      </p:graphicFrame>
      <p:sp>
        <p:nvSpPr>
          <p:cNvPr id="14" name="Rectangle 8">
            <a:extLst>
              <a:ext uri="{FF2B5EF4-FFF2-40B4-BE49-F238E27FC236}">
                <a16:creationId xmlns:a16="http://schemas.microsoft.com/office/drawing/2014/main" id="{890C2424-DA54-476F-8B4A-36D803F17F8E}"/>
              </a:ext>
            </a:extLst>
          </p:cNvPr>
          <p:cNvSpPr>
            <a:spLocks noChangeArrowheads="1"/>
          </p:cNvSpPr>
          <p:nvPr/>
        </p:nvSpPr>
        <p:spPr bwMode="auto">
          <a:xfrm>
            <a:off x="5293557" y="895475"/>
            <a:ext cx="6514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solidFill>
                  <a:schemeClr val="tx1"/>
                </a:solidFill>
                <a:effectLst/>
                <a:latin typeface="Colonna MT" panose="04020805060202030203" pitchFamily="82" charset="0"/>
                <a:ea typeface="Calibri" panose="020F0502020204030204" pitchFamily="34" charset="0"/>
                <a:cs typeface="Times New Roman" panose="02020603050405020304" pitchFamily="18" charset="0"/>
              </a:rPr>
              <a:t>DESARROLLO DE LA ACTIVIDAD</a:t>
            </a:r>
            <a:endParaRPr kumimoji="0" lang="es-EC" altLang="es-EC"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96D24516-F49C-4EC6-9D1A-C94E551DC906}"/>
              </a:ext>
            </a:extLst>
          </p:cNvPr>
          <p:cNvSpPr>
            <a:spLocks noChangeArrowheads="1"/>
          </p:cNvSpPr>
          <p:nvPr/>
        </p:nvSpPr>
        <p:spPr bwMode="auto">
          <a:xfrm>
            <a:off x="1768475" y="1407077"/>
            <a:ext cx="6514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a:ln>
                <a:noFill/>
              </a:ln>
              <a:solidFill>
                <a:schemeClr val="tx1"/>
              </a:solidFill>
              <a:effectLst/>
              <a:latin typeface="Colonna MT" panose="04020805060202030203" pitchFamily="8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altLang="es-EC" sz="1100" b="0" i="0" u="none" strike="noStrike" cap="none" normalizeH="0" baseline="0">
                <a:ln>
                  <a:noFill/>
                </a:ln>
                <a:solidFill>
                  <a:schemeClr val="tx1"/>
                </a:solidFill>
                <a:effectLst/>
                <a:latin typeface="Colonna MT" panose="04020805060202030203" pitchFamily="82" charset="0"/>
                <a:ea typeface="Calibri" panose="020F0502020204030204" pitchFamily="34" charset="0"/>
                <a:cs typeface="Times New Roman" panose="02020603050405020304" pitchFamily="18" charset="0"/>
              </a:rPr>
            </a:br>
            <a:endParaRPr kumimoji="0" lang="es-EC" altLang="es-EC"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491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218050D6-60F2-41F9-A31B-245829B7F485}"/>
              </a:ext>
            </a:extLst>
          </p:cNvPr>
          <p:cNvSpPr/>
          <p:nvPr/>
        </p:nvSpPr>
        <p:spPr>
          <a:xfrm>
            <a:off x="2471531" y="221538"/>
            <a:ext cx="6500191" cy="851297"/>
          </a:xfrm>
          <a:prstGeom prst="round2Diag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2400" b="1" dirty="0">
                <a:solidFill>
                  <a:schemeClr val="tx1"/>
                </a:solidFill>
                <a:latin typeface="Arial" panose="020B0604020202020204" pitchFamily="34" charset="0"/>
                <a:ea typeface="Calibri" panose="020F0502020204030204" pitchFamily="34" charset="0"/>
                <a:cs typeface="Arial" panose="020B0604020202020204" pitchFamily="34" charset="0"/>
              </a:rPr>
              <a:t>INSTRUMENTO DE VALIDACIÓN</a:t>
            </a:r>
            <a:r>
              <a:rPr lang="es-ES" sz="2000" b="1" dirty="0">
                <a:latin typeface="Arial" panose="020B0604020202020204" pitchFamily="34" charset="0"/>
                <a:ea typeface="Calibri" panose="020F0502020204030204" pitchFamily="34" charset="0"/>
                <a:cs typeface="Arial" panose="020B0604020202020204" pitchFamily="34" charset="0"/>
              </a:rPr>
              <a:t> </a:t>
            </a:r>
          </a:p>
          <a:p>
            <a:r>
              <a:rPr lang="es-ES" sz="2000" b="1" dirty="0">
                <a:latin typeface="Arial" panose="020B0604020202020204" pitchFamily="34" charset="0"/>
                <a:ea typeface="Calibri" panose="020F050202020403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FFE962B6-60B1-4CB8-ABAC-D9F90E9136C5}"/>
              </a:ext>
            </a:extLst>
          </p:cNvPr>
          <p:cNvGraphicFramePr>
            <a:graphicFrameLocks noGrp="1"/>
          </p:cNvGraphicFramePr>
          <p:nvPr>
            <p:extLst>
              <p:ext uri="{D42A27DB-BD31-4B8C-83A1-F6EECF244321}">
                <p14:modId xmlns:p14="http://schemas.microsoft.com/office/powerpoint/2010/main" val="4163906785"/>
              </p:ext>
            </p:extLst>
          </p:nvPr>
        </p:nvGraphicFramePr>
        <p:xfrm>
          <a:off x="484496" y="3472532"/>
          <a:ext cx="8229599" cy="3171030"/>
        </p:xfrm>
        <a:graphic>
          <a:graphicData uri="http://schemas.openxmlformats.org/drawingml/2006/table">
            <a:tbl>
              <a:tblPr firstRow="1" firstCol="1" bandRow="1">
                <a:tableStyleId>{5C22544A-7EE6-4342-B048-85BDC9FD1C3A}</a:tableStyleId>
              </a:tblPr>
              <a:tblGrid>
                <a:gridCol w="1521725">
                  <a:extLst>
                    <a:ext uri="{9D8B030D-6E8A-4147-A177-3AD203B41FA5}">
                      <a16:colId xmlns:a16="http://schemas.microsoft.com/office/drawing/2014/main" val="544355481"/>
                    </a:ext>
                  </a:extLst>
                </a:gridCol>
                <a:gridCol w="3016915">
                  <a:extLst>
                    <a:ext uri="{9D8B030D-6E8A-4147-A177-3AD203B41FA5}">
                      <a16:colId xmlns:a16="http://schemas.microsoft.com/office/drawing/2014/main" val="3341251767"/>
                    </a:ext>
                  </a:extLst>
                </a:gridCol>
                <a:gridCol w="1035041">
                  <a:extLst>
                    <a:ext uri="{9D8B030D-6E8A-4147-A177-3AD203B41FA5}">
                      <a16:colId xmlns:a16="http://schemas.microsoft.com/office/drawing/2014/main" val="3175410402"/>
                    </a:ext>
                  </a:extLst>
                </a:gridCol>
                <a:gridCol w="907088">
                  <a:extLst>
                    <a:ext uri="{9D8B030D-6E8A-4147-A177-3AD203B41FA5}">
                      <a16:colId xmlns:a16="http://schemas.microsoft.com/office/drawing/2014/main" val="1200273710"/>
                    </a:ext>
                  </a:extLst>
                </a:gridCol>
                <a:gridCol w="907088">
                  <a:extLst>
                    <a:ext uri="{9D8B030D-6E8A-4147-A177-3AD203B41FA5}">
                      <a16:colId xmlns:a16="http://schemas.microsoft.com/office/drawing/2014/main" val="1947034569"/>
                    </a:ext>
                  </a:extLst>
                </a:gridCol>
                <a:gridCol w="841742">
                  <a:extLst>
                    <a:ext uri="{9D8B030D-6E8A-4147-A177-3AD203B41FA5}">
                      <a16:colId xmlns:a16="http://schemas.microsoft.com/office/drawing/2014/main" val="1050006126"/>
                    </a:ext>
                  </a:extLst>
                </a:gridCol>
              </a:tblGrid>
              <a:tr h="512761">
                <a:tc rowSpan="5">
                  <a:txBody>
                    <a:bodyPr/>
                    <a:lstStyle/>
                    <a:p>
                      <a:pPr>
                        <a:lnSpc>
                          <a:spcPct val="115000"/>
                        </a:lnSpc>
                        <a:spcAft>
                          <a:spcPts val="0"/>
                        </a:spcAft>
                      </a:pPr>
                      <a:r>
                        <a:rPr lang="es-EC" sz="1050" dirty="0">
                          <a:solidFill>
                            <a:schemeClr val="tx1"/>
                          </a:solidFill>
                          <a:effectLst/>
                        </a:rPr>
                        <a:t> </a:t>
                      </a:r>
                      <a:endParaRPr lang="es-EC" sz="1400" dirty="0">
                        <a:solidFill>
                          <a:schemeClr val="tx1"/>
                        </a:solidFill>
                        <a:effectLst/>
                      </a:endParaRPr>
                    </a:p>
                    <a:p>
                      <a:pPr algn="ctr">
                        <a:lnSpc>
                          <a:spcPct val="115000"/>
                        </a:lnSpc>
                        <a:spcAft>
                          <a:spcPts val="0"/>
                        </a:spcAft>
                      </a:pPr>
                      <a:r>
                        <a:rPr lang="es-EC" sz="1050" dirty="0">
                          <a:solidFill>
                            <a:schemeClr val="tx1"/>
                          </a:solidFill>
                          <a:effectLst/>
                        </a:rPr>
                        <a:t> </a:t>
                      </a:r>
                      <a:endParaRPr lang="es-EC" sz="1400" dirty="0">
                        <a:solidFill>
                          <a:schemeClr val="tx1"/>
                        </a:solidFill>
                        <a:effectLst/>
                      </a:endParaRPr>
                    </a:p>
                    <a:p>
                      <a:pPr algn="ctr">
                        <a:lnSpc>
                          <a:spcPct val="115000"/>
                        </a:lnSpc>
                        <a:spcAft>
                          <a:spcPts val="0"/>
                        </a:spcAft>
                      </a:pPr>
                      <a:r>
                        <a:rPr lang="es-EC" sz="1050" dirty="0">
                          <a:solidFill>
                            <a:schemeClr val="tx1"/>
                          </a:solidFill>
                          <a:effectLst/>
                        </a:rPr>
                        <a:t> </a:t>
                      </a:r>
                      <a:endParaRPr lang="es-EC" sz="1400" dirty="0">
                        <a:solidFill>
                          <a:schemeClr val="tx1"/>
                        </a:solidFill>
                        <a:effectLst/>
                      </a:endParaRPr>
                    </a:p>
                    <a:p>
                      <a:pPr algn="ctr">
                        <a:lnSpc>
                          <a:spcPct val="115000"/>
                        </a:lnSpc>
                        <a:spcAft>
                          <a:spcPts val="0"/>
                        </a:spcAft>
                      </a:pPr>
                      <a:r>
                        <a:rPr lang="es-EC" sz="1100" dirty="0">
                          <a:solidFill>
                            <a:schemeClr val="tx1"/>
                          </a:solidFill>
                          <a:effectLst/>
                        </a:rPr>
                        <a:t> </a:t>
                      </a:r>
                      <a:endParaRPr lang="es-EC" sz="1600" dirty="0">
                        <a:solidFill>
                          <a:schemeClr val="tx1"/>
                        </a:solidFill>
                        <a:effectLst/>
                      </a:endParaRPr>
                    </a:p>
                    <a:p>
                      <a:pPr algn="ctr">
                        <a:lnSpc>
                          <a:spcPct val="115000"/>
                        </a:lnSpc>
                        <a:spcAft>
                          <a:spcPts val="0"/>
                        </a:spcAft>
                      </a:pPr>
                      <a:r>
                        <a:rPr lang="es-EC" sz="1100" dirty="0">
                          <a:solidFill>
                            <a:schemeClr val="tx1"/>
                          </a:solidFill>
                          <a:effectLst/>
                        </a:rPr>
                        <a:t>PROPUESTA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dirty="0">
                          <a:solidFill>
                            <a:schemeClr val="tx1"/>
                          </a:solidFill>
                          <a:effectLst/>
                        </a:rPr>
                        <a:t> </a:t>
                      </a:r>
                      <a:endParaRPr lang="es-EC" sz="1100" dirty="0">
                        <a:solidFill>
                          <a:schemeClr val="tx1"/>
                        </a:solidFill>
                        <a:effectLst/>
                      </a:endParaRPr>
                    </a:p>
                    <a:p>
                      <a:pPr algn="ctr">
                        <a:lnSpc>
                          <a:spcPct val="115000"/>
                        </a:lnSpc>
                        <a:spcAft>
                          <a:spcPts val="0"/>
                        </a:spcAft>
                      </a:pPr>
                      <a:r>
                        <a:rPr lang="es-EC" sz="900" dirty="0">
                          <a:solidFill>
                            <a:schemeClr val="tx1"/>
                          </a:solidFill>
                          <a:effectLst/>
                        </a:rPr>
                        <a:t>INDICADORES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endParaRPr>
                    </a:p>
                    <a:p>
                      <a:pPr algn="ctr">
                        <a:lnSpc>
                          <a:spcPct val="115000"/>
                        </a:lnSpc>
                        <a:spcAft>
                          <a:spcPts val="0"/>
                        </a:spcAft>
                      </a:pPr>
                      <a:r>
                        <a:rPr lang="es-EC" sz="900">
                          <a:solidFill>
                            <a:schemeClr val="tx1"/>
                          </a:solidFill>
                          <a:effectLst/>
                        </a:rPr>
                        <a:t>MUY SATISFACTORIO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endParaRPr>
                    </a:p>
                    <a:p>
                      <a:pPr algn="ctr">
                        <a:lnSpc>
                          <a:spcPct val="115000"/>
                        </a:lnSpc>
                        <a:spcAft>
                          <a:spcPts val="0"/>
                        </a:spcAft>
                      </a:pPr>
                      <a:r>
                        <a:rPr lang="es-EC" sz="900">
                          <a:solidFill>
                            <a:schemeClr val="tx1"/>
                          </a:solidFill>
                          <a:effectLst/>
                        </a:rPr>
                        <a:t>SATISFACTORIO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endParaRPr>
                    </a:p>
                    <a:p>
                      <a:pPr algn="ctr">
                        <a:lnSpc>
                          <a:spcPct val="115000"/>
                        </a:lnSpc>
                        <a:spcAft>
                          <a:spcPts val="0"/>
                        </a:spcAft>
                      </a:pPr>
                      <a:r>
                        <a:rPr lang="es-EC" sz="900">
                          <a:solidFill>
                            <a:schemeClr val="tx1"/>
                          </a:solidFill>
                          <a:effectLst/>
                        </a:rPr>
                        <a:t>POCO SATISFACTORIO</a:t>
                      </a:r>
                      <a:endParaRPr lang="es-EC" sz="1100">
                        <a:solidFill>
                          <a:schemeClr val="tx1"/>
                        </a:solidFill>
                        <a:effectLst/>
                      </a:endParaRPr>
                    </a:p>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endParaRPr>
                    </a:p>
                    <a:p>
                      <a:pPr algn="ctr">
                        <a:lnSpc>
                          <a:spcPct val="115000"/>
                        </a:lnSpc>
                        <a:spcAft>
                          <a:spcPts val="0"/>
                        </a:spcAft>
                      </a:pPr>
                      <a:r>
                        <a:rPr lang="es-EC" sz="900">
                          <a:solidFill>
                            <a:schemeClr val="tx1"/>
                          </a:solidFill>
                          <a:effectLst/>
                        </a:rPr>
                        <a:t>INSATISFACTORIO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335160187"/>
                  </a:ext>
                </a:extLst>
              </a:tr>
              <a:tr h="128190">
                <a:tc vMerge="1">
                  <a:txBody>
                    <a:bodyPr/>
                    <a:lstStyle/>
                    <a:p>
                      <a:endParaRPr lang="es-EC"/>
                    </a:p>
                  </a:txBody>
                  <a:tcPr/>
                </a:tc>
                <a:tc>
                  <a:txBody>
                    <a:bodyPr/>
                    <a:lstStyle/>
                    <a:p>
                      <a:r>
                        <a:rPr lang="es-EC" sz="900">
                          <a:solidFill>
                            <a:schemeClr val="tx1"/>
                          </a:solidFill>
                          <a:effectLst/>
                        </a:rPr>
                        <a:t>El tema de investigación es intercultural:</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3906800067"/>
                  </a:ext>
                </a:extLst>
              </a:tr>
              <a:tr h="128190">
                <a:tc vMerge="1">
                  <a:txBody>
                    <a:bodyPr/>
                    <a:lstStyle/>
                    <a:p>
                      <a:endParaRPr lang="es-EC"/>
                    </a:p>
                  </a:txBody>
                  <a:tcPr/>
                </a:tc>
                <a:tc>
                  <a:txBody>
                    <a:bodyPr/>
                    <a:lstStyle/>
                    <a:p>
                      <a:r>
                        <a:rPr lang="es-EC" sz="900">
                          <a:solidFill>
                            <a:schemeClr val="tx1"/>
                          </a:solidFill>
                          <a:effectLst/>
                        </a:rPr>
                        <a:t>El título de la propuesta es:</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1535260870"/>
                  </a:ext>
                </a:extLst>
              </a:tr>
              <a:tr h="128190">
                <a:tc vMerge="1">
                  <a:txBody>
                    <a:bodyPr/>
                    <a:lstStyle/>
                    <a:p>
                      <a:endParaRPr lang="es-EC"/>
                    </a:p>
                  </a:txBody>
                  <a:tcPr/>
                </a:tc>
                <a:tc>
                  <a:txBody>
                    <a:bodyPr/>
                    <a:lstStyle/>
                    <a:p>
                      <a:r>
                        <a:rPr lang="es-EC" sz="900">
                          <a:solidFill>
                            <a:schemeClr val="tx1"/>
                          </a:solidFill>
                          <a:effectLst/>
                        </a:rPr>
                        <a:t>El contenido pedagógico de la propuesta es:</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1973243153"/>
                  </a:ext>
                </a:extLst>
              </a:tr>
              <a:tr h="128190">
                <a:tc vMerge="1">
                  <a:txBody>
                    <a:bodyPr/>
                    <a:lstStyle/>
                    <a:p>
                      <a:endParaRPr lang="es-EC"/>
                    </a:p>
                  </a:txBody>
                  <a:tcPr/>
                </a:tc>
                <a:tc>
                  <a:txBody>
                    <a:bodyPr/>
                    <a:lstStyle/>
                    <a:p>
                      <a:r>
                        <a:rPr lang="es-EC" sz="900" dirty="0">
                          <a:solidFill>
                            <a:schemeClr val="tx1"/>
                          </a:solidFill>
                          <a:effectLst/>
                        </a:rPr>
                        <a:t>La organización curricular es:</a:t>
                      </a:r>
                      <a:endParaRPr lang="es-EC" dirty="0">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3173551248"/>
                  </a:ext>
                </a:extLst>
              </a:tr>
              <a:tr h="128190">
                <a:tc gridSpan="6">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68162643"/>
                  </a:ext>
                </a:extLst>
              </a:tr>
              <a:tr h="128190">
                <a:tc rowSpan="5">
                  <a:txBody>
                    <a:bodyPr/>
                    <a:lstStyle/>
                    <a:p>
                      <a:pPr>
                        <a:lnSpc>
                          <a:spcPct val="115000"/>
                        </a:lnSpc>
                        <a:spcAft>
                          <a:spcPts val="0"/>
                        </a:spcAft>
                      </a:pPr>
                      <a:r>
                        <a:rPr lang="es-EC" sz="1000" dirty="0">
                          <a:solidFill>
                            <a:schemeClr val="tx1"/>
                          </a:solidFill>
                          <a:effectLst/>
                        </a:rPr>
                        <a:t> </a:t>
                      </a:r>
                      <a:endParaRPr lang="es-EC" sz="1200" dirty="0">
                        <a:solidFill>
                          <a:schemeClr val="tx1"/>
                        </a:solidFill>
                        <a:effectLst/>
                      </a:endParaRPr>
                    </a:p>
                    <a:p>
                      <a:pPr algn="ctr">
                        <a:lnSpc>
                          <a:spcPct val="115000"/>
                        </a:lnSpc>
                        <a:spcAft>
                          <a:spcPts val="0"/>
                        </a:spcAft>
                      </a:pPr>
                      <a:r>
                        <a:rPr lang="es-EC" sz="1000" dirty="0">
                          <a:solidFill>
                            <a:schemeClr val="tx1"/>
                          </a:solidFill>
                          <a:effectLst/>
                        </a:rPr>
                        <a:t>  </a:t>
                      </a:r>
                      <a:endParaRPr lang="es-EC" sz="1200" dirty="0">
                        <a:solidFill>
                          <a:schemeClr val="tx1"/>
                        </a:solidFill>
                        <a:effectLst/>
                      </a:endParaRPr>
                    </a:p>
                    <a:p>
                      <a:pPr algn="ctr">
                        <a:lnSpc>
                          <a:spcPct val="115000"/>
                        </a:lnSpc>
                        <a:spcAft>
                          <a:spcPts val="0"/>
                        </a:spcAft>
                      </a:pPr>
                      <a:r>
                        <a:rPr lang="es-EC" sz="1050" dirty="0">
                          <a:solidFill>
                            <a:schemeClr val="tx1"/>
                          </a:solidFill>
                          <a:effectLst/>
                        </a:rPr>
                        <a:t>ACTIVIDADES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Las actividades didácticas de la propuesta son:</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4231293156"/>
                  </a:ext>
                </a:extLst>
              </a:tr>
              <a:tr h="128190">
                <a:tc vMerge="1">
                  <a:txBody>
                    <a:bodyPr/>
                    <a:lstStyle/>
                    <a:p>
                      <a:endParaRPr lang="es-EC"/>
                    </a:p>
                  </a:txBody>
                  <a:tcPr/>
                </a:tc>
                <a:tc>
                  <a:txBody>
                    <a:bodyPr/>
                    <a:lstStyle/>
                    <a:p>
                      <a:r>
                        <a:rPr lang="es-EC" sz="900">
                          <a:solidFill>
                            <a:schemeClr val="tx1"/>
                          </a:solidFill>
                          <a:effectLst/>
                        </a:rPr>
                        <a:t>El título orienta el contenido de la propuesta:</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2762173608"/>
                  </a:ext>
                </a:extLst>
              </a:tr>
              <a:tr h="128190">
                <a:tc vMerge="1">
                  <a:txBody>
                    <a:bodyPr/>
                    <a:lstStyle/>
                    <a:p>
                      <a:endParaRPr lang="es-EC"/>
                    </a:p>
                  </a:txBody>
                  <a:tcPr/>
                </a:tc>
                <a:tc>
                  <a:txBody>
                    <a:bodyPr/>
                    <a:lstStyle/>
                    <a:p>
                      <a:r>
                        <a:rPr lang="es-EC" sz="900">
                          <a:solidFill>
                            <a:schemeClr val="tx1"/>
                          </a:solidFill>
                          <a:effectLst/>
                        </a:rPr>
                        <a:t>Los objetivos orientan al logro de los aprendizajes:</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2984471759"/>
                  </a:ext>
                </a:extLst>
              </a:tr>
              <a:tr h="128190">
                <a:tc vMerge="1">
                  <a:txBody>
                    <a:bodyPr/>
                    <a:lstStyle/>
                    <a:p>
                      <a:endParaRPr lang="es-EC"/>
                    </a:p>
                  </a:txBody>
                  <a:tcPr/>
                </a:tc>
                <a:tc>
                  <a:txBody>
                    <a:bodyPr/>
                    <a:lstStyle/>
                    <a:p>
                      <a:r>
                        <a:rPr lang="es-EC" sz="900">
                          <a:solidFill>
                            <a:schemeClr val="tx1"/>
                          </a:solidFill>
                          <a:effectLst/>
                        </a:rPr>
                        <a:t>El proceso metodológico ofrece estructura didáctica:</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1756633232"/>
                  </a:ext>
                </a:extLst>
              </a:tr>
              <a:tr h="256380">
                <a:tc vMerge="1">
                  <a:txBody>
                    <a:bodyPr/>
                    <a:lstStyle/>
                    <a:p>
                      <a:endParaRPr lang="es-EC"/>
                    </a:p>
                  </a:txBody>
                  <a:tcPr/>
                </a:tc>
                <a:tc>
                  <a:txBody>
                    <a:bodyPr/>
                    <a:lstStyle/>
                    <a:p>
                      <a:r>
                        <a:rPr lang="es-EC" sz="900" dirty="0">
                          <a:solidFill>
                            <a:schemeClr val="tx1"/>
                          </a:solidFill>
                          <a:effectLst/>
                        </a:rPr>
                        <a:t>Las orientaciones metodológicas ayudan a cumplir los indicadores:</a:t>
                      </a:r>
                      <a:endParaRPr lang="es-EC" dirty="0">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426863653"/>
                  </a:ext>
                </a:extLst>
              </a:tr>
              <a:tr h="128190">
                <a:tc gridSpan="6">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6844011"/>
                  </a:ext>
                </a:extLst>
              </a:tr>
              <a:tr h="128190">
                <a:tc rowSpan="3">
                  <a:txBody>
                    <a:bodyPr/>
                    <a:lstStyle/>
                    <a:p>
                      <a:pPr>
                        <a:lnSpc>
                          <a:spcPct val="115000"/>
                        </a:lnSpc>
                        <a:spcAft>
                          <a:spcPts val="0"/>
                        </a:spcAft>
                      </a:pPr>
                      <a:r>
                        <a:rPr lang="es-EC" sz="1000" dirty="0">
                          <a:solidFill>
                            <a:schemeClr val="tx1"/>
                          </a:solidFill>
                          <a:effectLst/>
                        </a:rPr>
                        <a:t> </a:t>
                      </a:r>
                      <a:endParaRPr lang="es-EC" sz="1200" dirty="0">
                        <a:solidFill>
                          <a:schemeClr val="tx1"/>
                        </a:solidFill>
                        <a:effectLst/>
                      </a:endParaRPr>
                    </a:p>
                    <a:p>
                      <a:pPr algn="ctr">
                        <a:lnSpc>
                          <a:spcPct val="115000"/>
                        </a:lnSpc>
                        <a:spcAft>
                          <a:spcPts val="0"/>
                        </a:spcAft>
                      </a:pPr>
                      <a:r>
                        <a:rPr lang="es-EC" sz="1050" dirty="0">
                          <a:solidFill>
                            <a:schemeClr val="tx1"/>
                          </a:solidFill>
                          <a:effectLst/>
                        </a:rPr>
                        <a:t> </a:t>
                      </a:r>
                      <a:endParaRPr lang="es-EC" sz="1400" dirty="0">
                        <a:solidFill>
                          <a:schemeClr val="tx1"/>
                        </a:solidFill>
                        <a:effectLst/>
                      </a:endParaRPr>
                    </a:p>
                    <a:p>
                      <a:pPr algn="ctr">
                        <a:lnSpc>
                          <a:spcPct val="115000"/>
                        </a:lnSpc>
                        <a:spcAft>
                          <a:spcPts val="0"/>
                        </a:spcAft>
                      </a:pPr>
                      <a:r>
                        <a:rPr lang="es-EC" sz="1050" dirty="0">
                          <a:solidFill>
                            <a:schemeClr val="tx1"/>
                          </a:solidFill>
                          <a:effectLst/>
                        </a:rPr>
                        <a:t>EVALUACIÓN</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Posee rúbrica de evaluación:</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2607771171"/>
                  </a:ext>
                </a:extLst>
              </a:tr>
              <a:tr h="256380">
                <a:tc vMerge="1">
                  <a:txBody>
                    <a:bodyPr/>
                    <a:lstStyle/>
                    <a:p>
                      <a:endParaRPr lang="es-EC"/>
                    </a:p>
                  </a:txBody>
                  <a:tcPr/>
                </a:tc>
                <a:tc>
                  <a:txBody>
                    <a:bodyPr/>
                    <a:lstStyle/>
                    <a:p>
                      <a:r>
                        <a:rPr lang="es-EC" sz="900">
                          <a:solidFill>
                            <a:schemeClr val="tx1"/>
                          </a:solidFill>
                          <a:effectLst/>
                        </a:rPr>
                        <a:t>La rúbrica de evaluación es pertinente con las actividades:</a:t>
                      </a:r>
                      <a:endParaRPr lang="es-EC">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48159012"/>
                  </a:ext>
                </a:extLst>
              </a:tr>
              <a:tr h="256380">
                <a:tc vMerge="1">
                  <a:txBody>
                    <a:bodyPr/>
                    <a:lstStyle/>
                    <a:p>
                      <a:endParaRPr lang="es-EC"/>
                    </a:p>
                  </a:txBody>
                  <a:tcPr/>
                </a:tc>
                <a:tc>
                  <a:txBody>
                    <a:bodyPr/>
                    <a:lstStyle/>
                    <a:p>
                      <a:r>
                        <a:rPr lang="es-EC" sz="900" dirty="0">
                          <a:solidFill>
                            <a:schemeClr val="tx1"/>
                          </a:solidFill>
                          <a:effectLst/>
                        </a:rPr>
                        <a:t>La evaluación de los aprendizajes presentada en la propuesta es:</a:t>
                      </a:r>
                      <a:endParaRPr lang="es-EC" dirty="0">
                        <a:solidFill>
                          <a:schemeClr val="tx1"/>
                        </a:solidFill>
                      </a:endParaRPr>
                    </a:p>
                  </a:txBody>
                  <a:tcPr marL="62702" marR="62702" marT="0" marB="0"/>
                </a:tc>
                <a:tc>
                  <a:txBody>
                    <a:bodyPr/>
                    <a:lstStyle/>
                    <a:p>
                      <a:pPr algn="ctr">
                        <a:lnSpc>
                          <a:spcPct val="115000"/>
                        </a:lnSpc>
                        <a:spcAft>
                          <a:spcPts val="0"/>
                        </a:spcAft>
                      </a:pPr>
                      <a:r>
                        <a:rPr lang="es-EC" sz="900">
                          <a:solidFill>
                            <a:schemeClr val="tx1"/>
                          </a:solidFill>
                          <a:effectLst/>
                        </a:rPr>
                        <a:t>X</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tc>
                  <a:txBody>
                    <a:bodyPr/>
                    <a:lstStyle/>
                    <a:p>
                      <a:pPr algn="ctr">
                        <a:lnSpc>
                          <a:spcPct val="115000"/>
                        </a:lnSpc>
                        <a:spcAft>
                          <a:spcPts val="0"/>
                        </a:spcAft>
                      </a:pPr>
                      <a:r>
                        <a:rPr lang="es-EC" sz="9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tc>
                <a:extLst>
                  <a:ext uri="{0D108BD9-81ED-4DB2-BD59-A6C34878D82A}">
                    <a16:rowId xmlns:a16="http://schemas.microsoft.com/office/drawing/2014/main" val="3676547273"/>
                  </a:ext>
                </a:extLst>
              </a:tr>
            </a:tbl>
          </a:graphicData>
        </a:graphic>
      </p:graphicFrame>
      <p:sp>
        <p:nvSpPr>
          <p:cNvPr id="7" name="Rectángulo 6">
            <a:extLst>
              <a:ext uri="{FF2B5EF4-FFF2-40B4-BE49-F238E27FC236}">
                <a16:creationId xmlns:a16="http://schemas.microsoft.com/office/drawing/2014/main" id="{8270B122-52AD-47FA-A550-547470E7B0FE}"/>
              </a:ext>
            </a:extLst>
          </p:cNvPr>
          <p:cNvSpPr/>
          <p:nvPr/>
        </p:nvSpPr>
        <p:spPr>
          <a:xfrm>
            <a:off x="172279" y="1336201"/>
            <a:ext cx="8671470" cy="2236510"/>
          </a:xfrm>
          <a:prstGeom prst="rect">
            <a:avLst/>
          </a:prstGeom>
        </p:spPr>
        <p:txBody>
          <a:bodyPr wrap="square">
            <a:spAutoFit/>
          </a:bodyPr>
          <a:lstStyle/>
          <a:p>
            <a:pPr lvl="0" algn="just">
              <a:lnSpc>
                <a:spcPct val="150000"/>
              </a:lnSpc>
              <a:spcAft>
                <a:spcPts val="0"/>
              </a:spcAft>
            </a:pPr>
            <a:r>
              <a:rPr lang="es-EC" sz="1400" b="1" dirty="0">
                <a:latin typeface="Arial" panose="020B0604020202020204" pitchFamily="34" charset="0"/>
                <a:ea typeface="Calibri" panose="020F0502020204030204" pitchFamily="34" charset="0"/>
                <a:cs typeface="Arial" panose="020B0604020202020204" pitchFamily="34" charset="0"/>
              </a:rPr>
              <a:t>INFORME DE OPINIÓN DE JURADO EXPERTO DE LA PROPUESTA:</a:t>
            </a:r>
            <a:r>
              <a:rPr lang="es-EC" sz="1400" dirty="0">
                <a:latin typeface="Arial" panose="020B0604020202020204" pitchFamily="34" charset="0"/>
                <a:ea typeface="Calibri" panose="020F0502020204030204" pitchFamily="34" charset="0"/>
                <a:cs typeface="Arial" panose="020B0604020202020204" pitchFamily="34" charset="0"/>
              </a:rPr>
              <a:t> GUÍA TRABAJO COLABORATIVO PARA EL DESARROLLO DE LA INTERCULTURALIDAD, EN LA UNIDAD EDUCATIVA SAN GERARDO</a:t>
            </a:r>
            <a:r>
              <a:rPr lang="es-EC" sz="1400" b="1" dirty="0">
                <a:latin typeface="Arial" panose="020B0604020202020204" pitchFamily="34" charset="0"/>
                <a:ea typeface="Calibri" panose="020F0502020204030204" pitchFamily="34" charset="0"/>
                <a:cs typeface="Arial" panose="020B0604020202020204" pitchFamily="34" charset="0"/>
              </a:rPr>
              <a:t> </a:t>
            </a:r>
            <a:endParaRPr lang="es-EC"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es-EC" sz="1400" b="1" dirty="0">
                <a:latin typeface="Arial" panose="020B0604020202020204" pitchFamily="34" charset="0"/>
                <a:ea typeface="Calibri" panose="020F0502020204030204" pitchFamily="34" charset="0"/>
                <a:cs typeface="Arial" panose="020B0604020202020204" pitchFamily="34" charset="0"/>
              </a:rPr>
              <a:t>AUTORA: </a:t>
            </a:r>
            <a:r>
              <a:rPr lang="es-EC" sz="1400" dirty="0">
                <a:latin typeface="Arial" panose="020B0604020202020204" pitchFamily="34" charset="0"/>
                <a:ea typeface="Calibri" panose="020F0502020204030204" pitchFamily="34" charset="0"/>
                <a:cs typeface="Arial" panose="020B0604020202020204" pitchFamily="34" charset="0"/>
              </a:rPr>
              <a:t>Emilia Mireya Pérez Reyes</a:t>
            </a:r>
          </a:p>
          <a:p>
            <a:pPr algn="just">
              <a:lnSpc>
                <a:spcPct val="150000"/>
              </a:lnSpc>
              <a:spcAft>
                <a:spcPts val="800"/>
              </a:spcAft>
            </a:pPr>
            <a:r>
              <a:rPr lang="es-EC" sz="1400" b="1" dirty="0">
                <a:latin typeface="Arial" panose="020B0604020202020204" pitchFamily="34" charset="0"/>
                <a:ea typeface="Calibri" panose="020F0502020204030204" pitchFamily="34" charset="0"/>
                <a:cs typeface="Arial" panose="020B0604020202020204" pitchFamily="34" charset="0"/>
              </a:rPr>
              <a:t>NOMBRES Y APELLIDOS DEL EXPERTO:  </a:t>
            </a:r>
            <a:r>
              <a:rPr lang="es-EC" sz="1400" dirty="0">
                <a:latin typeface="Arial" panose="020B0604020202020204" pitchFamily="34" charset="0"/>
                <a:ea typeface="Calibri" panose="020F0502020204030204" pitchFamily="34" charset="0"/>
                <a:cs typeface="Arial" panose="020B0604020202020204" pitchFamily="34" charset="0"/>
              </a:rPr>
              <a:t>Ing. Karina Marilú Peñaherrera  </a:t>
            </a:r>
          </a:p>
          <a:p>
            <a:pPr algn="just">
              <a:lnSpc>
                <a:spcPct val="150000"/>
              </a:lnSpc>
              <a:spcAft>
                <a:spcPts val="0"/>
              </a:spcAft>
            </a:pPr>
            <a:r>
              <a:rPr lang="es-EC" sz="1400" b="1" dirty="0">
                <a:latin typeface="Arial" panose="020B0604020202020204" pitchFamily="34" charset="0"/>
                <a:ea typeface="Calibri" panose="020F0502020204030204" pitchFamily="34" charset="0"/>
                <a:cs typeface="Arial" panose="020B0604020202020204" pitchFamily="34" charset="0"/>
              </a:rPr>
              <a:t>1.- VALIDACIÓN</a:t>
            </a:r>
            <a:endParaRPr lang="es-EC" sz="14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s-EC" sz="1400" b="1" dirty="0">
                <a:latin typeface="Arial" panose="020B0604020202020204" pitchFamily="34" charset="0"/>
                <a:ea typeface="Calibri" panose="020F0502020204030204" pitchFamily="34" charset="0"/>
                <a:cs typeface="Arial" panose="020B0604020202020204" pitchFamily="34" charset="0"/>
              </a:rPr>
              <a:t>Cuadro N: 13 Validación de experto 2 </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222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CE714FD-1FFC-41B5-BAAD-7E2D16AE75B9}"/>
              </a:ext>
            </a:extLst>
          </p:cNvPr>
          <p:cNvSpPr/>
          <p:nvPr/>
        </p:nvSpPr>
        <p:spPr>
          <a:xfrm>
            <a:off x="324681" y="1189172"/>
            <a:ext cx="8229598" cy="335156"/>
          </a:xfrm>
          <a:prstGeom prst="rect">
            <a:avLst/>
          </a:prstGeom>
        </p:spPr>
        <p:txBody>
          <a:bodyPr wrap="square">
            <a:spAutoFit/>
          </a:bodyPr>
          <a:lstStyle/>
          <a:p>
            <a:pPr algn="ctr">
              <a:lnSpc>
                <a:spcPct val="150000"/>
              </a:lnSpc>
              <a:spcAft>
                <a:spcPts val="0"/>
              </a:spcAft>
            </a:pPr>
            <a:r>
              <a:rPr lang="es-ES" sz="1200" b="1" dirty="0">
                <a:latin typeface="Arial" panose="020B0604020202020204" pitchFamily="34" charset="0"/>
                <a:ea typeface="Calibri" panose="020F0502020204030204" pitchFamily="34" charset="0"/>
                <a:cs typeface="Arial" panose="020B0604020202020204" pitchFamily="34" charset="0"/>
              </a:rPr>
              <a:t>FICHA DE OBSERVACIÓN APLICADA A LOS NIÑOS DE SEPTIMO AÑO DE EDUCACIÓN BÁSICA</a:t>
            </a:r>
            <a:endParaRPr lang="es-EC" sz="1200" dirty="0">
              <a:latin typeface="Arial" panose="020B0604020202020204" pitchFamily="34" charset="0"/>
              <a:ea typeface="Calibri" panose="020F0502020204030204" pitchFamily="34" charset="0"/>
              <a:cs typeface="Arial" panose="020B0604020202020204" pitchFamily="34" charset="0"/>
            </a:endParaRPr>
          </a:p>
        </p:txBody>
      </p:sp>
      <p:sp>
        <p:nvSpPr>
          <p:cNvPr id="6" name="Rectángulo: esquinas diagonales redondeadas 5">
            <a:extLst>
              <a:ext uri="{FF2B5EF4-FFF2-40B4-BE49-F238E27FC236}">
                <a16:creationId xmlns:a16="http://schemas.microsoft.com/office/drawing/2014/main" id="{218050D6-60F2-41F9-A31B-245829B7F485}"/>
              </a:ext>
            </a:extLst>
          </p:cNvPr>
          <p:cNvSpPr/>
          <p:nvPr/>
        </p:nvSpPr>
        <p:spPr>
          <a:xfrm>
            <a:off x="2471531" y="221538"/>
            <a:ext cx="6500191" cy="783193"/>
          </a:xfrm>
          <a:prstGeom prst="round2Diag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ES" sz="2000" b="1" dirty="0">
                <a:latin typeface="Arial" panose="020B0604020202020204" pitchFamily="34" charset="0"/>
                <a:ea typeface="Calibri" panose="020F0502020204030204" pitchFamily="34" charset="0"/>
                <a:cs typeface="Arial" panose="020B0604020202020204" pitchFamily="34" charset="0"/>
              </a:rPr>
              <a:t>EXPOSICIÓN DE RESULTADOS</a:t>
            </a:r>
          </a:p>
          <a:p>
            <a:r>
              <a:rPr lang="es-ES" sz="2000" b="1" dirty="0">
                <a:latin typeface="Arial" panose="020B0604020202020204" pitchFamily="34" charset="0"/>
                <a:ea typeface="Calibri" panose="020F050202020403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EB4474E-5D53-4C54-BF9D-C44596D48DF6}"/>
              </a:ext>
            </a:extLst>
          </p:cNvPr>
          <p:cNvGraphicFramePr>
            <a:graphicFrameLocks noGrp="1"/>
          </p:cNvGraphicFramePr>
          <p:nvPr>
            <p:extLst>
              <p:ext uri="{D42A27DB-BD31-4B8C-83A1-F6EECF244321}">
                <p14:modId xmlns:p14="http://schemas.microsoft.com/office/powerpoint/2010/main" val="636083307"/>
              </p:ext>
            </p:extLst>
          </p:nvPr>
        </p:nvGraphicFramePr>
        <p:xfrm>
          <a:off x="324681" y="1802298"/>
          <a:ext cx="8647041" cy="4606299"/>
        </p:xfrm>
        <a:graphic>
          <a:graphicData uri="http://schemas.openxmlformats.org/drawingml/2006/table">
            <a:tbl>
              <a:tblPr firstRow="1" firstCol="1" bandRow="1">
                <a:tableStyleId>{21E4AEA4-8DFA-4A89-87EB-49C32662AFE0}</a:tableStyleId>
              </a:tblPr>
              <a:tblGrid>
                <a:gridCol w="1387068">
                  <a:extLst>
                    <a:ext uri="{9D8B030D-6E8A-4147-A177-3AD203B41FA5}">
                      <a16:colId xmlns:a16="http://schemas.microsoft.com/office/drawing/2014/main" val="4005108319"/>
                    </a:ext>
                  </a:extLst>
                </a:gridCol>
                <a:gridCol w="1565006">
                  <a:extLst>
                    <a:ext uri="{9D8B030D-6E8A-4147-A177-3AD203B41FA5}">
                      <a16:colId xmlns:a16="http://schemas.microsoft.com/office/drawing/2014/main" val="2600644631"/>
                    </a:ext>
                  </a:extLst>
                </a:gridCol>
                <a:gridCol w="1596256">
                  <a:extLst>
                    <a:ext uri="{9D8B030D-6E8A-4147-A177-3AD203B41FA5}">
                      <a16:colId xmlns:a16="http://schemas.microsoft.com/office/drawing/2014/main" val="3135961566"/>
                    </a:ext>
                  </a:extLst>
                </a:gridCol>
                <a:gridCol w="1353218">
                  <a:extLst>
                    <a:ext uri="{9D8B030D-6E8A-4147-A177-3AD203B41FA5}">
                      <a16:colId xmlns:a16="http://schemas.microsoft.com/office/drawing/2014/main" val="75205260"/>
                    </a:ext>
                  </a:extLst>
                </a:gridCol>
                <a:gridCol w="1354087">
                  <a:extLst>
                    <a:ext uri="{9D8B030D-6E8A-4147-A177-3AD203B41FA5}">
                      <a16:colId xmlns:a16="http://schemas.microsoft.com/office/drawing/2014/main" val="380347517"/>
                    </a:ext>
                  </a:extLst>
                </a:gridCol>
                <a:gridCol w="1391406">
                  <a:extLst>
                    <a:ext uri="{9D8B030D-6E8A-4147-A177-3AD203B41FA5}">
                      <a16:colId xmlns:a16="http://schemas.microsoft.com/office/drawing/2014/main" val="1994414193"/>
                    </a:ext>
                  </a:extLst>
                </a:gridCol>
              </a:tblGrid>
              <a:tr h="218703">
                <a:tc gridSpan="6">
                  <a:txBody>
                    <a:bodyPr/>
                    <a:lstStyle/>
                    <a:p>
                      <a:pPr algn="ctr">
                        <a:lnSpc>
                          <a:spcPct val="107000"/>
                        </a:lnSpc>
                        <a:spcAft>
                          <a:spcPts val="0"/>
                        </a:spcAft>
                      </a:pPr>
                      <a:r>
                        <a:rPr lang="es-EC" sz="1400" dirty="0">
                          <a:solidFill>
                            <a:schemeClr val="tx1"/>
                          </a:solidFill>
                          <a:effectLst/>
                        </a:rPr>
                        <a:t>DATOS OBTENIDOS ANTES DE LA APLICACIÓN DE LA GUÍA</a:t>
                      </a:r>
                    </a:p>
                    <a:p>
                      <a:pPr algn="ctr">
                        <a:lnSpc>
                          <a:spcPct val="107000"/>
                        </a:lnSpc>
                        <a:spcAft>
                          <a:spcPts val="0"/>
                        </a:spcAft>
                      </a:pPr>
                      <a:r>
                        <a:rPr lang="es-EC" sz="1200" dirty="0">
                          <a:solidFill>
                            <a:schemeClr val="tx1"/>
                          </a:solidFill>
                          <a:effectLst/>
                        </a:rPr>
                        <a:t> </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56081520"/>
                  </a:ext>
                </a:extLst>
              </a:tr>
              <a:tr h="217679">
                <a:tc>
                  <a:txBody>
                    <a:bodyPr/>
                    <a:lstStyle/>
                    <a:p>
                      <a:pPr algn="just">
                        <a:lnSpc>
                          <a:spcPct val="107000"/>
                        </a:lnSpc>
                        <a:spcAft>
                          <a:spcPts val="0"/>
                        </a:spcAft>
                      </a:pPr>
                      <a:r>
                        <a:rPr lang="es-EC" sz="1100">
                          <a:solidFill>
                            <a:schemeClr val="tx1"/>
                          </a:solidFill>
                          <a:effectLst/>
                        </a:rPr>
                        <a:t>Estudiante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Indicador de evaluación</a:t>
                      </a:r>
                      <a:endParaRPr lang="es-EC"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DAR</a:t>
                      </a:r>
                      <a:endParaRPr lang="es-EC"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AAR</a:t>
                      </a:r>
                      <a:endParaRPr lang="es-EC"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PARA</a:t>
                      </a:r>
                      <a:endParaRPr lang="es-EC"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dirty="0">
                          <a:solidFill>
                            <a:schemeClr val="tx1"/>
                          </a:solidFill>
                          <a:effectLst/>
                        </a:rPr>
                        <a:t>NAAR</a:t>
                      </a:r>
                      <a:endParaRPr lang="es-EC"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953777575"/>
                  </a:ext>
                </a:extLst>
              </a:tr>
              <a:tr h="546755">
                <a:tc>
                  <a:txBody>
                    <a:bodyPr/>
                    <a:lstStyle/>
                    <a:p>
                      <a:pPr algn="just">
                        <a:lnSpc>
                          <a:spcPct val="107000"/>
                        </a:lnSpc>
                        <a:spcAft>
                          <a:spcPts val="0"/>
                        </a:spcAft>
                      </a:pPr>
                      <a:r>
                        <a:rPr lang="es-EC" sz="1100">
                          <a:solidFill>
                            <a:schemeClr val="tx1"/>
                          </a:solidFill>
                          <a:effectLst/>
                        </a:rPr>
                        <a:t>Hombres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rowSpan="2">
                  <a:txBody>
                    <a:bodyPr/>
                    <a:lstStyle/>
                    <a:p>
                      <a:pPr algn="just">
                        <a:lnSpc>
                          <a:spcPct val="107000"/>
                        </a:lnSpc>
                        <a:spcAft>
                          <a:spcPts val="0"/>
                        </a:spcAft>
                      </a:pPr>
                      <a:r>
                        <a:rPr lang="es-EC" sz="1050" dirty="0">
                          <a:solidFill>
                            <a:schemeClr val="tx1"/>
                          </a:solidFill>
                          <a:effectLst/>
                        </a:rPr>
                        <a:t>Identifica la identidad cultural de su pueblo y logra aprendizajes significativos en cuanto a la diversidad de su entorno.</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9</a:t>
                      </a:r>
                    </a:p>
                    <a:p>
                      <a:pPr algn="just">
                        <a:lnSpc>
                          <a:spcPct val="107000"/>
                        </a:lnSpc>
                        <a:spcAft>
                          <a:spcPts val="0"/>
                        </a:spcAft>
                      </a:pPr>
                      <a:r>
                        <a:rPr lang="es-EC" sz="1050">
                          <a:solidFill>
                            <a:schemeClr val="tx1"/>
                          </a:solidFill>
                          <a:effectLst/>
                        </a:rPr>
                        <a:t>31%</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11</a:t>
                      </a:r>
                    </a:p>
                    <a:p>
                      <a:pPr algn="just">
                        <a:lnSpc>
                          <a:spcPct val="107000"/>
                        </a:lnSpc>
                        <a:spcAft>
                          <a:spcPts val="0"/>
                        </a:spcAft>
                      </a:pPr>
                      <a:r>
                        <a:rPr lang="es-EC" sz="1050">
                          <a:solidFill>
                            <a:schemeClr val="tx1"/>
                          </a:solidFill>
                          <a:effectLst/>
                        </a:rPr>
                        <a:t>38%</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1478665769"/>
                  </a:ext>
                </a:extLst>
              </a:tr>
              <a:tr h="435357">
                <a:tc>
                  <a:txBody>
                    <a:bodyPr/>
                    <a:lstStyle/>
                    <a:p>
                      <a:pPr algn="just">
                        <a:lnSpc>
                          <a:spcPct val="107000"/>
                        </a:lnSpc>
                        <a:spcAft>
                          <a:spcPts val="0"/>
                        </a:spcAft>
                      </a:pPr>
                      <a:r>
                        <a:rPr lang="es-EC" sz="1100">
                          <a:solidFill>
                            <a:schemeClr val="tx1"/>
                          </a:solidFill>
                          <a:effectLst/>
                        </a:rPr>
                        <a:t>Mujeres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vMerge="1">
                  <a:txBody>
                    <a:bodyPr/>
                    <a:lstStyle/>
                    <a:p>
                      <a:endParaRPr lang="es-EC"/>
                    </a:p>
                  </a:txBody>
                  <a:tcPr/>
                </a:tc>
                <a:tc>
                  <a:txBody>
                    <a:bodyPr/>
                    <a:lstStyle/>
                    <a:p>
                      <a:pPr algn="just">
                        <a:lnSpc>
                          <a:spcPct val="107000"/>
                        </a:lnSpc>
                        <a:spcAft>
                          <a:spcPts val="0"/>
                        </a:spcAft>
                      </a:pPr>
                      <a:r>
                        <a:rPr lang="es-EC" sz="1050">
                          <a:solidFill>
                            <a:schemeClr val="tx1"/>
                          </a:solidFill>
                          <a:effectLst/>
                        </a:rPr>
                        <a:t>7</a:t>
                      </a:r>
                    </a:p>
                    <a:p>
                      <a:pPr algn="just">
                        <a:lnSpc>
                          <a:spcPct val="107000"/>
                        </a:lnSpc>
                        <a:spcAft>
                          <a:spcPts val="0"/>
                        </a:spcAft>
                      </a:pPr>
                      <a:r>
                        <a:rPr lang="es-EC" sz="1050">
                          <a:solidFill>
                            <a:schemeClr val="tx1"/>
                          </a:solidFill>
                          <a:effectLst/>
                        </a:rPr>
                        <a:t>24%</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dirty="0">
                          <a:solidFill>
                            <a:schemeClr val="tx1"/>
                          </a:solidFill>
                          <a:effectLst/>
                        </a:rPr>
                        <a:t>2</a:t>
                      </a:r>
                    </a:p>
                    <a:p>
                      <a:pPr algn="just">
                        <a:lnSpc>
                          <a:spcPct val="107000"/>
                        </a:lnSpc>
                        <a:spcAft>
                          <a:spcPts val="0"/>
                        </a:spcAft>
                      </a:pPr>
                      <a:r>
                        <a:rPr lang="es-EC" sz="1050" dirty="0">
                          <a:solidFill>
                            <a:schemeClr val="tx1"/>
                          </a:solidFill>
                          <a:effectLst/>
                        </a:rPr>
                        <a:t>7%</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258474286"/>
                  </a:ext>
                </a:extLst>
              </a:tr>
              <a:tr h="328053">
                <a:tc>
                  <a:txBody>
                    <a:bodyPr/>
                    <a:lstStyle/>
                    <a:p>
                      <a:pPr algn="just">
                        <a:lnSpc>
                          <a:spcPct val="107000"/>
                        </a:lnSpc>
                        <a:spcAft>
                          <a:spcPts val="0"/>
                        </a:spcAft>
                      </a:pPr>
                      <a:r>
                        <a:rPr lang="es-EC" sz="1100">
                          <a:solidFill>
                            <a:schemeClr val="tx1"/>
                          </a:solidFill>
                          <a:effectLst/>
                        </a:rPr>
                        <a:t>Hombres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rowSpan="2">
                  <a:txBody>
                    <a:bodyPr/>
                    <a:lstStyle/>
                    <a:p>
                      <a:pPr algn="just">
                        <a:lnSpc>
                          <a:spcPct val="107000"/>
                        </a:lnSpc>
                        <a:spcAft>
                          <a:spcPts val="0"/>
                        </a:spcAft>
                      </a:pPr>
                      <a:r>
                        <a:rPr lang="es-EC" sz="1050">
                          <a:solidFill>
                            <a:schemeClr val="tx1"/>
                          </a:solidFill>
                          <a:effectLst/>
                        </a:rPr>
                        <a:t>Reconoce personajes emblemáticos en cuanto al desarrollo de la interculturalidad en la educación.</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5</a:t>
                      </a:r>
                    </a:p>
                    <a:p>
                      <a:pPr algn="just">
                        <a:lnSpc>
                          <a:spcPct val="107000"/>
                        </a:lnSpc>
                        <a:spcAft>
                          <a:spcPts val="0"/>
                        </a:spcAft>
                      </a:pPr>
                      <a:r>
                        <a:rPr lang="es-EC" sz="1050">
                          <a:solidFill>
                            <a:schemeClr val="tx1"/>
                          </a:solidFill>
                          <a:effectLst/>
                        </a:rPr>
                        <a:t>7%</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15</a:t>
                      </a:r>
                    </a:p>
                    <a:p>
                      <a:pPr algn="just">
                        <a:lnSpc>
                          <a:spcPct val="107000"/>
                        </a:lnSpc>
                        <a:spcAft>
                          <a:spcPts val="0"/>
                        </a:spcAft>
                      </a:pPr>
                      <a:r>
                        <a:rPr lang="es-EC" sz="1050">
                          <a:solidFill>
                            <a:schemeClr val="tx1"/>
                          </a:solidFill>
                          <a:effectLst/>
                        </a:rPr>
                        <a:t>52%</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4036560396"/>
                  </a:ext>
                </a:extLst>
              </a:tr>
              <a:tr h="544197">
                <a:tc>
                  <a:txBody>
                    <a:bodyPr/>
                    <a:lstStyle/>
                    <a:p>
                      <a:pPr algn="just">
                        <a:lnSpc>
                          <a:spcPct val="107000"/>
                        </a:lnSpc>
                        <a:spcAft>
                          <a:spcPts val="0"/>
                        </a:spcAft>
                      </a:pPr>
                      <a:r>
                        <a:rPr lang="es-EC" sz="1100">
                          <a:solidFill>
                            <a:schemeClr val="tx1"/>
                          </a:solidFill>
                          <a:effectLst/>
                        </a:rPr>
                        <a:t>Mujeres</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vMerge="1">
                  <a:txBody>
                    <a:bodyPr/>
                    <a:lstStyle/>
                    <a:p>
                      <a:endParaRPr lang="es-EC"/>
                    </a:p>
                  </a:txBody>
                  <a:tcPr/>
                </a:tc>
                <a:tc>
                  <a:txBody>
                    <a:bodyPr/>
                    <a:lstStyle/>
                    <a:p>
                      <a:pPr algn="just">
                        <a:lnSpc>
                          <a:spcPct val="107000"/>
                        </a:lnSpc>
                        <a:spcAft>
                          <a:spcPts val="0"/>
                        </a:spcAft>
                      </a:pPr>
                      <a:r>
                        <a:rPr lang="es-EC" sz="1050">
                          <a:solidFill>
                            <a:schemeClr val="tx1"/>
                          </a:solidFill>
                          <a:effectLst/>
                        </a:rPr>
                        <a:t>3</a:t>
                      </a:r>
                    </a:p>
                    <a:p>
                      <a:pPr algn="just">
                        <a:lnSpc>
                          <a:spcPct val="107000"/>
                        </a:lnSpc>
                        <a:spcAft>
                          <a:spcPts val="0"/>
                        </a:spcAft>
                      </a:pPr>
                      <a:r>
                        <a:rPr lang="es-EC" sz="1050">
                          <a:solidFill>
                            <a:schemeClr val="tx1"/>
                          </a:solidFill>
                          <a:effectLst/>
                        </a:rPr>
                        <a:t>10%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6</a:t>
                      </a:r>
                    </a:p>
                    <a:p>
                      <a:pPr algn="just">
                        <a:lnSpc>
                          <a:spcPct val="107000"/>
                        </a:lnSpc>
                        <a:spcAft>
                          <a:spcPts val="0"/>
                        </a:spcAft>
                      </a:pPr>
                      <a:r>
                        <a:rPr lang="es-EC" sz="1050">
                          <a:solidFill>
                            <a:schemeClr val="tx1"/>
                          </a:solidFill>
                          <a:effectLst/>
                        </a:rPr>
                        <a:t>21%</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2687286785"/>
                  </a:ext>
                </a:extLst>
              </a:tr>
              <a:tr h="546755">
                <a:tc>
                  <a:txBody>
                    <a:bodyPr/>
                    <a:lstStyle/>
                    <a:p>
                      <a:pPr algn="just">
                        <a:lnSpc>
                          <a:spcPct val="107000"/>
                        </a:lnSpc>
                        <a:spcAft>
                          <a:spcPts val="0"/>
                        </a:spcAft>
                      </a:pPr>
                      <a:r>
                        <a:rPr lang="es-EC" sz="1100">
                          <a:solidFill>
                            <a:schemeClr val="tx1"/>
                          </a:solidFill>
                          <a:effectLst/>
                        </a:rPr>
                        <a:t>Hombres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p>
                    <a:p>
                      <a:pPr algn="just">
                        <a:lnSpc>
                          <a:spcPct val="107000"/>
                        </a:lnSpc>
                        <a:spcAft>
                          <a:spcPts val="0"/>
                        </a:spcAft>
                      </a:pPr>
                      <a:r>
                        <a:rPr lang="es-EC" sz="1100">
                          <a:solidFill>
                            <a:schemeClr val="tx1"/>
                          </a:solidFill>
                          <a:effectLst/>
                        </a:rPr>
                        <a:t>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rowSpan="2">
                  <a:txBody>
                    <a:bodyPr/>
                    <a:lstStyle/>
                    <a:p>
                      <a:pPr algn="just">
                        <a:lnSpc>
                          <a:spcPct val="107000"/>
                        </a:lnSpc>
                        <a:spcAft>
                          <a:spcPts val="0"/>
                        </a:spcAft>
                      </a:pPr>
                      <a:r>
                        <a:rPr lang="es-EC" sz="1050">
                          <a:solidFill>
                            <a:schemeClr val="tx1"/>
                          </a:solidFill>
                          <a:effectLst/>
                        </a:rPr>
                        <a:t>Rescata su identidad histórica cultural mediante el gusto por la lectura de leyendas, poemas en kichwa, relatos de la localidad. </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12</a:t>
                      </a:r>
                    </a:p>
                    <a:p>
                      <a:pPr algn="just">
                        <a:lnSpc>
                          <a:spcPct val="107000"/>
                        </a:lnSpc>
                        <a:spcAft>
                          <a:spcPts val="0"/>
                        </a:spcAft>
                      </a:pPr>
                      <a:r>
                        <a:rPr lang="es-EC" sz="1050">
                          <a:solidFill>
                            <a:schemeClr val="tx1"/>
                          </a:solidFill>
                          <a:effectLst/>
                        </a:rPr>
                        <a:t>41%</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8</a:t>
                      </a:r>
                    </a:p>
                    <a:p>
                      <a:pPr algn="just">
                        <a:lnSpc>
                          <a:spcPct val="107000"/>
                        </a:lnSpc>
                        <a:spcAft>
                          <a:spcPts val="0"/>
                        </a:spcAft>
                      </a:pPr>
                      <a:r>
                        <a:rPr lang="es-EC" sz="1050">
                          <a:solidFill>
                            <a:schemeClr val="tx1"/>
                          </a:solidFill>
                          <a:effectLst/>
                        </a:rPr>
                        <a:t>28%</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3619545585"/>
                  </a:ext>
                </a:extLst>
              </a:tr>
              <a:tr h="653037">
                <a:tc>
                  <a:txBody>
                    <a:bodyPr/>
                    <a:lstStyle/>
                    <a:p>
                      <a:pPr algn="just">
                        <a:lnSpc>
                          <a:spcPct val="107000"/>
                        </a:lnSpc>
                        <a:spcAft>
                          <a:spcPts val="0"/>
                        </a:spcAft>
                      </a:pPr>
                      <a:r>
                        <a:rPr lang="es-EC" sz="1100" dirty="0">
                          <a:solidFill>
                            <a:schemeClr val="tx1"/>
                          </a:solidFill>
                          <a:effectLst/>
                        </a:rPr>
                        <a:t>Mujeres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vMerge="1">
                  <a:txBody>
                    <a:bodyPr/>
                    <a:lstStyle/>
                    <a:p>
                      <a:endParaRPr lang="es-EC"/>
                    </a:p>
                  </a:txBody>
                  <a:tcPr/>
                </a:tc>
                <a:tc>
                  <a:txBody>
                    <a:bodyPr/>
                    <a:lstStyle/>
                    <a:p>
                      <a:pPr algn="just">
                        <a:lnSpc>
                          <a:spcPct val="107000"/>
                        </a:lnSpc>
                        <a:spcAft>
                          <a:spcPts val="0"/>
                        </a:spcAft>
                      </a:pPr>
                      <a:r>
                        <a:rPr lang="es-EC" sz="1050">
                          <a:solidFill>
                            <a:schemeClr val="tx1"/>
                          </a:solidFill>
                          <a:effectLst/>
                        </a:rPr>
                        <a:t>6</a:t>
                      </a:r>
                    </a:p>
                    <a:p>
                      <a:pPr algn="just">
                        <a:lnSpc>
                          <a:spcPct val="107000"/>
                        </a:lnSpc>
                        <a:spcAft>
                          <a:spcPts val="0"/>
                        </a:spcAft>
                      </a:pPr>
                      <a:r>
                        <a:rPr lang="es-EC" sz="1050">
                          <a:solidFill>
                            <a:schemeClr val="tx1"/>
                          </a:solidFill>
                          <a:effectLst/>
                        </a:rPr>
                        <a:t>21%</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dirty="0">
                          <a:solidFill>
                            <a:schemeClr val="tx1"/>
                          </a:solidFill>
                          <a:effectLst/>
                        </a:rPr>
                        <a:t>3</a:t>
                      </a:r>
                    </a:p>
                    <a:p>
                      <a:pPr algn="just">
                        <a:lnSpc>
                          <a:spcPct val="107000"/>
                        </a:lnSpc>
                        <a:spcAft>
                          <a:spcPts val="0"/>
                        </a:spcAft>
                      </a:pPr>
                      <a:r>
                        <a:rPr lang="es-EC" sz="1050" dirty="0">
                          <a:solidFill>
                            <a:schemeClr val="tx1"/>
                          </a:solidFill>
                          <a:effectLst/>
                        </a:rPr>
                        <a:t>10%</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a:solidFill>
                            <a:schemeClr val="tx1"/>
                          </a:solidFill>
                          <a:effectLst/>
                        </a:rPr>
                        <a:t>0</a:t>
                      </a:r>
                    </a:p>
                    <a:p>
                      <a:pPr algn="just">
                        <a:lnSpc>
                          <a:spcPct val="107000"/>
                        </a:lnSpc>
                        <a:spcAft>
                          <a:spcPts val="0"/>
                        </a:spcAft>
                      </a:pPr>
                      <a:r>
                        <a:rPr lang="es-EC" sz="1050">
                          <a:solidFill>
                            <a:schemeClr val="tx1"/>
                          </a:solidFill>
                          <a:effectLst/>
                        </a:rPr>
                        <a:t>0%</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tc>
                  <a:txBody>
                    <a:bodyPr/>
                    <a:lstStyle/>
                    <a:p>
                      <a:pPr algn="just">
                        <a:lnSpc>
                          <a:spcPct val="107000"/>
                        </a:lnSpc>
                        <a:spcAft>
                          <a:spcPts val="0"/>
                        </a:spcAft>
                      </a:pPr>
                      <a:r>
                        <a:rPr lang="es-EC" sz="1050" dirty="0">
                          <a:solidFill>
                            <a:schemeClr val="tx1"/>
                          </a:solidFill>
                          <a:effectLst/>
                        </a:rPr>
                        <a:t>0</a:t>
                      </a:r>
                    </a:p>
                    <a:p>
                      <a:pPr algn="just">
                        <a:lnSpc>
                          <a:spcPct val="107000"/>
                        </a:lnSpc>
                        <a:spcAft>
                          <a:spcPts val="0"/>
                        </a:spcAft>
                      </a:pPr>
                      <a:r>
                        <a:rPr lang="es-EC" sz="1050" dirty="0">
                          <a:solidFill>
                            <a:schemeClr val="tx1"/>
                          </a:solidFill>
                          <a:effectLst/>
                        </a:rPr>
                        <a:t>0%</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54" marR="17054" marT="0" marB="0"/>
                </a:tc>
                <a:extLst>
                  <a:ext uri="{0D108BD9-81ED-4DB2-BD59-A6C34878D82A}">
                    <a16:rowId xmlns:a16="http://schemas.microsoft.com/office/drawing/2014/main" val="463644274"/>
                  </a:ext>
                </a:extLst>
              </a:tr>
            </a:tbl>
          </a:graphicData>
        </a:graphic>
      </p:graphicFrame>
    </p:spTree>
    <p:extLst>
      <p:ext uri="{BB962C8B-B14F-4D97-AF65-F5344CB8AC3E}">
        <p14:creationId xmlns:p14="http://schemas.microsoft.com/office/powerpoint/2010/main" val="78213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88A461-951E-4AC1-8705-DD5FC0A358DA}"/>
              </a:ext>
            </a:extLst>
          </p:cNvPr>
          <p:cNvSpPr/>
          <p:nvPr/>
        </p:nvSpPr>
        <p:spPr>
          <a:xfrm>
            <a:off x="2800171" y="392719"/>
            <a:ext cx="6152069" cy="369332"/>
          </a:xfrm>
          <a:prstGeom prst="rect">
            <a:avLst/>
          </a:prstGeom>
        </p:spPr>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INDICADORES - FICHA DE OBSERVACIÓN APLICADA </a:t>
            </a:r>
            <a:endParaRPr lang="es-EC" dirty="0"/>
          </a:p>
        </p:txBody>
      </p:sp>
      <p:graphicFrame>
        <p:nvGraphicFramePr>
          <p:cNvPr id="2" name="Tabla 1">
            <a:extLst>
              <a:ext uri="{FF2B5EF4-FFF2-40B4-BE49-F238E27FC236}">
                <a16:creationId xmlns:a16="http://schemas.microsoft.com/office/drawing/2014/main" id="{8A6C7587-3EDA-43FF-80F4-DA446737552F}"/>
              </a:ext>
            </a:extLst>
          </p:cNvPr>
          <p:cNvGraphicFramePr>
            <a:graphicFrameLocks noGrp="1"/>
          </p:cNvGraphicFramePr>
          <p:nvPr>
            <p:extLst>
              <p:ext uri="{D42A27DB-BD31-4B8C-83A1-F6EECF244321}">
                <p14:modId xmlns:p14="http://schemas.microsoft.com/office/powerpoint/2010/main" val="3421524196"/>
              </p:ext>
            </p:extLst>
          </p:nvPr>
        </p:nvGraphicFramePr>
        <p:xfrm>
          <a:off x="138752" y="1208318"/>
          <a:ext cx="4844067" cy="2460365"/>
        </p:xfrm>
        <a:graphic>
          <a:graphicData uri="http://schemas.openxmlformats.org/drawingml/2006/table">
            <a:tbl>
              <a:tblPr firstRow="1" firstCol="1" bandRow="1">
                <a:tableStyleId>{BDBED569-4797-4DF1-A0F4-6AAB3CD982D8}</a:tableStyleId>
              </a:tblPr>
              <a:tblGrid>
                <a:gridCol w="931908">
                  <a:extLst>
                    <a:ext uri="{9D8B030D-6E8A-4147-A177-3AD203B41FA5}">
                      <a16:colId xmlns:a16="http://schemas.microsoft.com/office/drawing/2014/main" val="2634824436"/>
                    </a:ext>
                  </a:extLst>
                </a:gridCol>
                <a:gridCol w="1036905">
                  <a:extLst>
                    <a:ext uri="{9D8B030D-6E8A-4147-A177-3AD203B41FA5}">
                      <a16:colId xmlns:a16="http://schemas.microsoft.com/office/drawing/2014/main" val="966751388"/>
                    </a:ext>
                  </a:extLst>
                </a:gridCol>
                <a:gridCol w="756711">
                  <a:extLst>
                    <a:ext uri="{9D8B030D-6E8A-4147-A177-3AD203B41FA5}">
                      <a16:colId xmlns:a16="http://schemas.microsoft.com/office/drawing/2014/main" val="1159230363"/>
                    </a:ext>
                  </a:extLst>
                </a:gridCol>
                <a:gridCol w="756711">
                  <a:extLst>
                    <a:ext uri="{9D8B030D-6E8A-4147-A177-3AD203B41FA5}">
                      <a16:colId xmlns:a16="http://schemas.microsoft.com/office/drawing/2014/main" val="636057669"/>
                    </a:ext>
                  </a:extLst>
                </a:gridCol>
                <a:gridCol w="540196">
                  <a:extLst>
                    <a:ext uri="{9D8B030D-6E8A-4147-A177-3AD203B41FA5}">
                      <a16:colId xmlns:a16="http://schemas.microsoft.com/office/drawing/2014/main" val="1700372440"/>
                    </a:ext>
                  </a:extLst>
                </a:gridCol>
                <a:gridCol w="821636">
                  <a:extLst>
                    <a:ext uri="{9D8B030D-6E8A-4147-A177-3AD203B41FA5}">
                      <a16:colId xmlns:a16="http://schemas.microsoft.com/office/drawing/2014/main" val="3858742677"/>
                    </a:ext>
                  </a:extLst>
                </a:gridCol>
              </a:tblGrid>
              <a:tr h="491470">
                <a:tc>
                  <a:txBody>
                    <a:bodyPr/>
                    <a:lstStyle/>
                    <a:p>
                      <a:pPr algn="just">
                        <a:lnSpc>
                          <a:spcPct val="107000"/>
                        </a:lnSpc>
                        <a:spcAft>
                          <a:spcPts val="0"/>
                        </a:spcAft>
                      </a:pPr>
                      <a:r>
                        <a:rPr lang="es-EC" sz="1050" dirty="0">
                          <a:effectLst/>
                        </a:rPr>
                        <a:t>Estudiantes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Indicador de evaluación</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DAR</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AAR</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PARA</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NAAR</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2224997"/>
                  </a:ext>
                </a:extLst>
              </a:tr>
              <a:tr h="814251">
                <a:tc>
                  <a:txBody>
                    <a:bodyPr/>
                    <a:lstStyle/>
                    <a:p>
                      <a:pPr algn="just">
                        <a:lnSpc>
                          <a:spcPct val="107000"/>
                        </a:lnSpc>
                        <a:spcAft>
                          <a:spcPts val="0"/>
                        </a:spcAft>
                      </a:pPr>
                      <a:r>
                        <a:rPr lang="es-EC" sz="1050" dirty="0">
                          <a:effectLst/>
                        </a:rPr>
                        <a:t>Hombres </a:t>
                      </a:r>
                      <a:endParaRPr lang="es-EC" sz="1000" dirty="0">
                        <a:effectLst/>
                      </a:endParaRPr>
                    </a:p>
                    <a:p>
                      <a:pPr algn="just">
                        <a:lnSpc>
                          <a:spcPct val="107000"/>
                        </a:lnSpc>
                        <a:spcAft>
                          <a:spcPts val="0"/>
                        </a:spcAft>
                      </a:pPr>
                      <a:r>
                        <a:rPr lang="es-EC" sz="1050" dirty="0">
                          <a:effectLst/>
                        </a:rPr>
                        <a:t> </a:t>
                      </a:r>
                      <a:endParaRPr lang="es-EC" sz="1000" dirty="0">
                        <a:effectLst/>
                      </a:endParaRPr>
                    </a:p>
                    <a:p>
                      <a:pPr algn="just">
                        <a:lnSpc>
                          <a:spcPct val="107000"/>
                        </a:lnSpc>
                        <a:spcAft>
                          <a:spcPts val="0"/>
                        </a:spcAft>
                      </a:pPr>
                      <a:r>
                        <a:rPr lang="es-EC" sz="1050" dirty="0">
                          <a:effectLst/>
                        </a:rPr>
                        <a:t> </a:t>
                      </a:r>
                      <a:endParaRPr lang="es-EC" sz="1000" dirty="0">
                        <a:effectLst/>
                      </a:endParaRPr>
                    </a:p>
                    <a:p>
                      <a:pPr algn="just">
                        <a:lnSpc>
                          <a:spcPct val="107000"/>
                        </a:lnSpc>
                        <a:spcAft>
                          <a:spcPts val="0"/>
                        </a:spcAft>
                      </a:pPr>
                      <a:r>
                        <a:rPr lang="es-EC" sz="1050" dirty="0">
                          <a:effectLst/>
                        </a:rPr>
                        <a:t> </a:t>
                      </a:r>
                      <a:endParaRPr lang="es-EC" sz="1000" dirty="0">
                        <a:effectLst/>
                      </a:endParaRPr>
                    </a:p>
                    <a:p>
                      <a:pPr algn="just">
                        <a:lnSpc>
                          <a:spcPct val="107000"/>
                        </a:lnSpc>
                        <a:spcAft>
                          <a:spcPts val="0"/>
                        </a:spcAft>
                      </a:pPr>
                      <a:r>
                        <a:rPr lang="es-EC" sz="1050" dirty="0">
                          <a:effectLst/>
                        </a:rPr>
                        <a:t>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07000"/>
                        </a:lnSpc>
                        <a:spcAft>
                          <a:spcPts val="0"/>
                        </a:spcAft>
                      </a:pPr>
                      <a:r>
                        <a:rPr lang="es-EC" sz="1050" dirty="0">
                          <a:effectLst/>
                        </a:rPr>
                        <a:t>Identifica la identidad cultural de su pueblo y logra aprendizajes significativos en cuanto a la diversidad de su entorno.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9</a:t>
                      </a:r>
                      <a:endParaRPr lang="es-EC" sz="1000">
                        <a:effectLst/>
                      </a:endParaRPr>
                    </a:p>
                    <a:p>
                      <a:pPr algn="just">
                        <a:lnSpc>
                          <a:spcPct val="107000"/>
                        </a:lnSpc>
                        <a:spcAft>
                          <a:spcPts val="0"/>
                        </a:spcAft>
                      </a:pPr>
                      <a:r>
                        <a:rPr lang="es-EC" sz="1050">
                          <a:effectLst/>
                        </a:rPr>
                        <a:t>31%</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11</a:t>
                      </a:r>
                      <a:endParaRPr lang="es-EC" sz="1000">
                        <a:effectLst/>
                      </a:endParaRPr>
                    </a:p>
                    <a:p>
                      <a:pPr algn="just">
                        <a:lnSpc>
                          <a:spcPct val="107000"/>
                        </a:lnSpc>
                        <a:spcAft>
                          <a:spcPts val="0"/>
                        </a:spcAft>
                      </a:pPr>
                      <a:r>
                        <a:rPr lang="es-EC" sz="1050">
                          <a:effectLst/>
                        </a:rPr>
                        <a:t>38%</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0</a:t>
                      </a:r>
                      <a:endParaRPr lang="es-EC" sz="1000" dirty="0">
                        <a:effectLst/>
                      </a:endParaRPr>
                    </a:p>
                    <a:p>
                      <a:pPr algn="just">
                        <a:lnSpc>
                          <a:spcPct val="107000"/>
                        </a:lnSpc>
                        <a:spcAft>
                          <a:spcPts val="0"/>
                        </a:spcAft>
                      </a:pPr>
                      <a:r>
                        <a:rPr lang="es-EC" sz="1050" dirty="0">
                          <a:effectLst/>
                        </a:rPr>
                        <a:t>0%</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0</a:t>
                      </a:r>
                      <a:endParaRPr lang="es-EC" sz="1000">
                        <a:effectLst/>
                      </a:endParaRPr>
                    </a:p>
                    <a:p>
                      <a:pPr algn="just">
                        <a:lnSpc>
                          <a:spcPct val="107000"/>
                        </a:lnSpc>
                        <a:spcAft>
                          <a:spcPts val="0"/>
                        </a:spcAft>
                      </a:pPr>
                      <a:r>
                        <a:rPr lang="es-EC" sz="1050">
                          <a:effectLst/>
                        </a:rPr>
                        <a:t>0%</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7093559"/>
                  </a:ext>
                </a:extLst>
              </a:tr>
              <a:tr h="770523">
                <a:tc>
                  <a:txBody>
                    <a:bodyPr/>
                    <a:lstStyle/>
                    <a:p>
                      <a:pPr algn="just">
                        <a:lnSpc>
                          <a:spcPct val="107000"/>
                        </a:lnSpc>
                        <a:spcAft>
                          <a:spcPts val="0"/>
                        </a:spcAft>
                      </a:pPr>
                      <a:r>
                        <a:rPr lang="es-EC" sz="1050">
                          <a:effectLst/>
                        </a:rPr>
                        <a:t>Mujeres </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pPr algn="just">
                        <a:lnSpc>
                          <a:spcPct val="107000"/>
                        </a:lnSpc>
                        <a:spcAft>
                          <a:spcPts val="0"/>
                        </a:spcAft>
                      </a:pPr>
                      <a:r>
                        <a:rPr lang="es-EC" sz="1050">
                          <a:effectLst/>
                        </a:rPr>
                        <a:t>7</a:t>
                      </a:r>
                      <a:endParaRPr lang="es-EC" sz="1000">
                        <a:effectLst/>
                      </a:endParaRPr>
                    </a:p>
                    <a:p>
                      <a:pPr algn="just">
                        <a:lnSpc>
                          <a:spcPct val="107000"/>
                        </a:lnSpc>
                        <a:spcAft>
                          <a:spcPts val="0"/>
                        </a:spcAft>
                      </a:pPr>
                      <a:r>
                        <a:rPr lang="es-EC" sz="1050">
                          <a:effectLst/>
                        </a:rPr>
                        <a:t>24%</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2</a:t>
                      </a:r>
                      <a:endParaRPr lang="es-EC" sz="1000">
                        <a:effectLst/>
                      </a:endParaRPr>
                    </a:p>
                    <a:p>
                      <a:pPr algn="just">
                        <a:lnSpc>
                          <a:spcPct val="107000"/>
                        </a:lnSpc>
                        <a:spcAft>
                          <a:spcPts val="0"/>
                        </a:spcAft>
                      </a:pPr>
                      <a:r>
                        <a:rPr lang="es-EC" sz="1050">
                          <a:effectLst/>
                        </a:rPr>
                        <a:t>7%</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0</a:t>
                      </a:r>
                      <a:endParaRPr lang="es-EC" sz="1000" dirty="0">
                        <a:effectLst/>
                      </a:endParaRPr>
                    </a:p>
                    <a:p>
                      <a:pPr algn="just">
                        <a:lnSpc>
                          <a:spcPct val="107000"/>
                        </a:lnSpc>
                        <a:spcAft>
                          <a:spcPts val="0"/>
                        </a:spcAft>
                      </a:pPr>
                      <a:r>
                        <a:rPr lang="es-EC" sz="1050" dirty="0">
                          <a:effectLst/>
                        </a:rPr>
                        <a:t>0%</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0</a:t>
                      </a:r>
                      <a:endParaRPr lang="es-EC" sz="1000" dirty="0">
                        <a:effectLst/>
                      </a:endParaRPr>
                    </a:p>
                    <a:p>
                      <a:pPr algn="just">
                        <a:lnSpc>
                          <a:spcPct val="107000"/>
                        </a:lnSpc>
                        <a:spcAft>
                          <a:spcPts val="0"/>
                        </a:spcAft>
                      </a:pPr>
                      <a:r>
                        <a:rPr lang="es-EC" sz="1050" dirty="0">
                          <a:effectLst/>
                        </a:rPr>
                        <a:t>0%</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7764269"/>
                  </a:ext>
                </a:extLst>
              </a:tr>
              <a:tr h="325700">
                <a:tc>
                  <a:txBody>
                    <a:bodyPr/>
                    <a:lstStyle/>
                    <a:p>
                      <a:pPr algn="just">
                        <a:lnSpc>
                          <a:spcPct val="107000"/>
                        </a:lnSpc>
                        <a:spcAft>
                          <a:spcPts val="0"/>
                        </a:spcAft>
                      </a:pPr>
                      <a:r>
                        <a:rPr lang="es-EC" sz="1050">
                          <a:effectLst/>
                        </a:rPr>
                        <a:t>Total </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 </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16</a:t>
                      </a:r>
                      <a:endParaRPr lang="es-EC" sz="1000" dirty="0">
                        <a:effectLst/>
                      </a:endParaRPr>
                    </a:p>
                    <a:p>
                      <a:pPr algn="just">
                        <a:lnSpc>
                          <a:spcPct val="107000"/>
                        </a:lnSpc>
                        <a:spcAft>
                          <a:spcPts val="0"/>
                        </a:spcAft>
                      </a:pPr>
                      <a:r>
                        <a:rPr lang="es-EC" sz="1050" dirty="0">
                          <a:effectLst/>
                        </a:rPr>
                        <a:t>45%</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13</a:t>
                      </a:r>
                      <a:endParaRPr lang="es-EC" sz="1000">
                        <a:effectLst/>
                      </a:endParaRPr>
                    </a:p>
                    <a:p>
                      <a:pPr algn="just">
                        <a:lnSpc>
                          <a:spcPct val="107000"/>
                        </a:lnSpc>
                        <a:spcAft>
                          <a:spcPts val="0"/>
                        </a:spcAft>
                      </a:pPr>
                      <a:r>
                        <a:rPr lang="es-EC" sz="1050">
                          <a:effectLst/>
                        </a:rPr>
                        <a:t>55%</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a:effectLst/>
                        </a:rPr>
                        <a:t> </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050" dirty="0">
                          <a:effectLst/>
                        </a:rPr>
                        <a:t>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541721"/>
                  </a:ext>
                </a:extLst>
              </a:tr>
            </a:tbl>
          </a:graphicData>
        </a:graphic>
      </p:graphicFrame>
      <p:graphicFrame>
        <p:nvGraphicFramePr>
          <p:cNvPr id="12" name="Gráfico 11">
            <a:extLst>
              <a:ext uri="{FF2B5EF4-FFF2-40B4-BE49-F238E27FC236}">
                <a16:creationId xmlns:a16="http://schemas.microsoft.com/office/drawing/2014/main" id="{0268820F-133B-4C4E-95E6-79C5A3073242}"/>
              </a:ext>
            </a:extLst>
          </p:cNvPr>
          <p:cNvGraphicFramePr>
            <a:graphicFrameLocks/>
          </p:cNvGraphicFramePr>
          <p:nvPr>
            <p:extLst>
              <p:ext uri="{D42A27DB-BD31-4B8C-83A1-F6EECF244321}">
                <p14:modId xmlns:p14="http://schemas.microsoft.com/office/powerpoint/2010/main" val="979522883"/>
              </p:ext>
            </p:extLst>
          </p:nvPr>
        </p:nvGraphicFramePr>
        <p:xfrm>
          <a:off x="5149012" y="1159988"/>
          <a:ext cx="3688659" cy="2398742"/>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a:extLst>
              <a:ext uri="{FF2B5EF4-FFF2-40B4-BE49-F238E27FC236}">
                <a16:creationId xmlns:a16="http://schemas.microsoft.com/office/drawing/2014/main" id="{F35DC64C-8067-44AA-945C-2240645C175A}"/>
              </a:ext>
            </a:extLst>
          </p:cNvPr>
          <p:cNvSpPr txBox="1"/>
          <p:nvPr/>
        </p:nvSpPr>
        <p:spPr>
          <a:xfrm>
            <a:off x="66265" y="901150"/>
            <a:ext cx="1736035" cy="369332"/>
          </a:xfrm>
          <a:prstGeom prst="rect">
            <a:avLst/>
          </a:prstGeom>
          <a:noFill/>
        </p:spPr>
        <p:txBody>
          <a:bodyPr wrap="square" rtlCol="0">
            <a:spAutoFit/>
          </a:bodyPr>
          <a:lstStyle/>
          <a:p>
            <a:r>
              <a:rPr lang="es-EC" b="1" dirty="0"/>
              <a:t>INDICADOR 1 </a:t>
            </a:r>
          </a:p>
        </p:txBody>
      </p:sp>
      <p:sp>
        <p:nvSpPr>
          <p:cNvPr id="3" name="Rectángulo 2">
            <a:extLst>
              <a:ext uri="{FF2B5EF4-FFF2-40B4-BE49-F238E27FC236}">
                <a16:creationId xmlns:a16="http://schemas.microsoft.com/office/drawing/2014/main" id="{02FD15D8-5EB1-4B05-A2E1-F26E4755C375}"/>
              </a:ext>
            </a:extLst>
          </p:cNvPr>
          <p:cNvSpPr/>
          <p:nvPr/>
        </p:nvSpPr>
        <p:spPr>
          <a:xfrm>
            <a:off x="138752" y="3725810"/>
            <a:ext cx="8866496" cy="2585323"/>
          </a:xfrm>
          <a:prstGeom prst="rect">
            <a:avLst/>
          </a:prstGeom>
        </p:spPr>
        <p:txBody>
          <a:bodyPr wrap="square">
            <a:spAutoFit/>
          </a:bodyPr>
          <a:lstStyle/>
          <a:p>
            <a:pPr algn="just">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Análisis e interpretación: </a:t>
            </a:r>
            <a:r>
              <a:rPr lang="es-EC" dirty="0">
                <a:latin typeface="Times New Roman" panose="02020603050405020304" pitchFamily="18" charset="0"/>
                <a:ea typeface="Calibri" panose="020F0502020204030204" pitchFamily="34" charset="0"/>
                <a:cs typeface="Times New Roman" panose="02020603050405020304" pitchFamily="18" charset="0"/>
              </a:rPr>
              <a:t>De los 29 estudiantes 16 alcanzaron la calificación DAR que representa el 55% y 13 que obtuvieron la evaluación AAR que es el 45 %,</a:t>
            </a: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para lograr esta evaluación se aplicó a los niños actividades como el aprendizaje de las regiones del Ecuador, sopas de letras, mentefactos después de esta aplicación se dedujo que los niños reconocieron la diversidad que existen en el país y a la vez identificaron su identidad cultural en un espacio geográfico como lo es Ecuador.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97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F49776E-B087-4304-9D90-6D35F4640678}"/>
              </a:ext>
            </a:extLst>
          </p:cNvPr>
          <p:cNvGraphicFramePr/>
          <p:nvPr>
            <p:extLst>
              <p:ext uri="{D42A27DB-BD31-4B8C-83A1-F6EECF244321}">
                <p14:modId xmlns:p14="http://schemas.microsoft.com/office/powerpoint/2010/main" val="3926115400"/>
              </p:ext>
            </p:extLst>
          </p:nvPr>
        </p:nvGraphicFramePr>
        <p:xfrm>
          <a:off x="2120900" y="228600"/>
          <a:ext cx="7023100" cy="57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7454E13E-3B49-4543-96B9-0E640EC0F4A6}"/>
              </a:ext>
            </a:extLst>
          </p:cNvPr>
          <p:cNvSpPr/>
          <p:nvPr/>
        </p:nvSpPr>
        <p:spPr>
          <a:xfrm>
            <a:off x="0" y="1263134"/>
            <a:ext cx="4401846" cy="523220"/>
          </a:xfrm>
          <a:prstGeom prst="rect">
            <a:avLst/>
          </a:prstGeom>
        </p:spPr>
        <p:txBody>
          <a:bodyPr wrap="none">
            <a:spAutoFit/>
          </a:bodyPr>
          <a:lstStyle/>
          <a:p>
            <a:pPr lvl="0"/>
            <a:r>
              <a:rPr lang="es-EC" sz="2800" b="1" dirty="0"/>
              <a:t>DISCUSIÓN DE RESULTADOS </a:t>
            </a:r>
          </a:p>
        </p:txBody>
      </p:sp>
    </p:spTree>
    <p:extLst>
      <p:ext uri="{BB962C8B-B14F-4D97-AF65-F5344CB8AC3E}">
        <p14:creationId xmlns:p14="http://schemas.microsoft.com/office/powerpoint/2010/main" val="49008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B56ED3-933F-4D41-8392-03136032B771}"/>
              </a:ext>
            </a:extLst>
          </p:cNvPr>
          <p:cNvSpPr/>
          <p:nvPr/>
        </p:nvSpPr>
        <p:spPr>
          <a:xfrm>
            <a:off x="304800" y="1101636"/>
            <a:ext cx="3352800" cy="1477328"/>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just"/>
            <a:r>
              <a:rPr lang="es-EC" dirty="0">
                <a:latin typeface="+mj-lt"/>
                <a:ea typeface="Calibri" panose="020F0502020204030204" pitchFamily="34" charset="0"/>
              </a:rPr>
              <a:t>Identifican su identidad cultural y logran aprendizajes significativos en cuanto a la diversidad de su entorno; se alcanzó la escala de evaluación.</a:t>
            </a:r>
            <a:endParaRPr lang="es-EC" dirty="0">
              <a:latin typeface="+mj-lt"/>
            </a:endParaRPr>
          </a:p>
        </p:txBody>
      </p:sp>
      <p:sp>
        <p:nvSpPr>
          <p:cNvPr id="5" name="Rectángulo 4">
            <a:extLst>
              <a:ext uri="{FF2B5EF4-FFF2-40B4-BE49-F238E27FC236}">
                <a16:creationId xmlns:a16="http://schemas.microsoft.com/office/drawing/2014/main" id="{551892C8-CDD4-46CD-9F9C-3375759296DB}"/>
              </a:ext>
            </a:extLst>
          </p:cNvPr>
          <p:cNvSpPr/>
          <p:nvPr/>
        </p:nvSpPr>
        <p:spPr>
          <a:xfrm>
            <a:off x="4368800" y="542836"/>
            <a:ext cx="4610100" cy="1754326"/>
          </a:xfrm>
          <a:prstGeom prst="rect">
            <a:avLst/>
          </a:prstGeom>
        </p:spPr>
        <p:txBody>
          <a:bodyPr wrap="square">
            <a:spAutoFit/>
          </a:bodyPr>
          <a:lstStyle/>
          <a:p>
            <a:pPr marL="285750" indent="-285750">
              <a:buFont typeface="Arial" panose="020B0604020202020204" pitchFamily="34" charset="0"/>
              <a:buChar char="•"/>
            </a:pPr>
            <a:endParaRPr lang="es-EC" dirty="0">
              <a:latin typeface="+mj-lt"/>
              <a:ea typeface="Calibri" panose="020F0502020204030204" pitchFamily="34" charset="0"/>
            </a:endParaRPr>
          </a:p>
          <a:p>
            <a:pPr marL="285750" indent="-285750">
              <a:buFont typeface="Arial" panose="020B0604020202020204" pitchFamily="34" charset="0"/>
              <a:buChar char="•"/>
            </a:pPr>
            <a:endParaRPr lang="es-EC" dirty="0">
              <a:latin typeface="+mj-lt"/>
              <a:ea typeface="Calibri" panose="020F0502020204030204" pitchFamily="34" charset="0"/>
            </a:endParaRPr>
          </a:p>
          <a:p>
            <a:pPr marL="285750" indent="-285750">
              <a:buFont typeface="Arial" panose="020B0604020202020204" pitchFamily="34" charset="0"/>
              <a:buChar char="•"/>
            </a:pPr>
            <a:r>
              <a:rPr lang="es-EC" dirty="0">
                <a:latin typeface="+mj-lt"/>
              </a:rPr>
              <a:t>Se alcanzó la escala de evaluación  DAR en un 55% </a:t>
            </a:r>
          </a:p>
          <a:p>
            <a:pPr marL="285750" indent="-285750">
              <a:buFont typeface="Arial" panose="020B0604020202020204" pitchFamily="34" charset="0"/>
              <a:buChar char="•"/>
            </a:pPr>
            <a:r>
              <a:rPr lang="es-EC" dirty="0" err="1">
                <a:latin typeface="+mj-lt"/>
                <a:ea typeface="Calibri" panose="020F0502020204030204" pitchFamily="34" charset="0"/>
              </a:rPr>
              <a:t>MsC</a:t>
            </a:r>
            <a:r>
              <a:rPr lang="es-EC" dirty="0">
                <a:latin typeface="+mj-lt"/>
                <a:ea typeface="Calibri" panose="020F0502020204030204" pitchFamily="34" charset="0"/>
              </a:rPr>
              <a:t>. Sonia </a:t>
            </a:r>
            <a:r>
              <a:rPr lang="es-EC" dirty="0" err="1">
                <a:latin typeface="+mj-lt"/>
                <a:ea typeface="Calibri" panose="020F0502020204030204" pitchFamily="34" charset="0"/>
              </a:rPr>
              <a:t>Monar</a:t>
            </a:r>
            <a:r>
              <a:rPr lang="es-EC" dirty="0">
                <a:latin typeface="+mj-lt"/>
                <a:ea typeface="Calibri" panose="020F0502020204030204" pitchFamily="34" charset="0"/>
              </a:rPr>
              <a:t> </a:t>
            </a:r>
          </a:p>
          <a:p>
            <a:pPr marL="285750" indent="-285750">
              <a:buFont typeface="Arial" panose="020B0604020202020204" pitchFamily="34" charset="0"/>
              <a:buChar char="•"/>
            </a:pPr>
            <a:r>
              <a:rPr lang="es-EC" dirty="0">
                <a:latin typeface="+mj-lt"/>
              </a:rPr>
              <a:t>Catherine Walsh (2005)</a:t>
            </a:r>
          </a:p>
        </p:txBody>
      </p:sp>
      <p:sp>
        <p:nvSpPr>
          <p:cNvPr id="6" name="Abrir llave 5">
            <a:extLst>
              <a:ext uri="{FF2B5EF4-FFF2-40B4-BE49-F238E27FC236}">
                <a16:creationId xmlns:a16="http://schemas.microsoft.com/office/drawing/2014/main" id="{13D3E70B-53F2-4ED7-8672-0255DCDA5AAF}"/>
              </a:ext>
            </a:extLst>
          </p:cNvPr>
          <p:cNvSpPr/>
          <p:nvPr/>
        </p:nvSpPr>
        <p:spPr>
          <a:xfrm>
            <a:off x="3937000" y="542836"/>
            <a:ext cx="673100" cy="214956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7" name="Rectángulo 6">
            <a:extLst>
              <a:ext uri="{FF2B5EF4-FFF2-40B4-BE49-F238E27FC236}">
                <a16:creationId xmlns:a16="http://schemas.microsoft.com/office/drawing/2014/main" id="{D6BBA984-DDD0-43E9-AF6F-9DACC90DF801}"/>
              </a:ext>
            </a:extLst>
          </p:cNvPr>
          <p:cNvSpPr/>
          <p:nvPr/>
        </p:nvSpPr>
        <p:spPr>
          <a:xfrm>
            <a:off x="304800" y="3817372"/>
            <a:ext cx="3352800" cy="923330"/>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just"/>
            <a:r>
              <a:rPr lang="es-EC" dirty="0">
                <a:latin typeface="+mj-lt"/>
                <a:ea typeface="Calibri" panose="020F0502020204030204" pitchFamily="34" charset="0"/>
              </a:rPr>
              <a:t>Respeta a la Pacha Mama y reconoce su valor para el equilibrio natural de la naturaleza</a:t>
            </a:r>
            <a:endParaRPr lang="es-EC" dirty="0">
              <a:latin typeface="+mj-lt"/>
            </a:endParaRPr>
          </a:p>
        </p:txBody>
      </p:sp>
      <p:sp>
        <p:nvSpPr>
          <p:cNvPr id="8" name="Rectángulo 7">
            <a:extLst>
              <a:ext uri="{FF2B5EF4-FFF2-40B4-BE49-F238E27FC236}">
                <a16:creationId xmlns:a16="http://schemas.microsoft.com/office/drawing/2014/main" id="{F7114AEE-9AE8-42C9-9676-9CA107F58904}"/>
              </a:ext>
            </a:extLst>
          </p:cNvPr>
          <p:cNvSpPr/>
          <p:nvPr/>
        </p:nvSpPr>
        <p:spPr>
          <a:xfrm>
            <a:off x="4273550" y="3678872"/>
            <a:ext cx="4572000" cy="1200329"/>
          </a:xfrm>
          <a:prstGeom prst="rect">
            <a:avLst/>
          </a:prstGeom>
        </p:spPr>
        <p:txBody>
          <a:bodyPr>
            <a:spAutoFit/>
          </a:bodyPr>
          <a:lstStyle/>
          <a:p>
            <a:pPr marL="285750" indent="-285750">
              <a:buFont typeface="Arial" panose="020B0604020202020204" pitchFamily="34" charset="0"/>
              <a:buChar char="•"/>
            </a:pPr>
            <a:r>
              <a:rPr lang="es-EC" dirty="0">
                <a:latin typeface="+mj-lt"/>
                <a:ea typeface="Calibri" panose="020F0502020204030204" pitchFamily="34" charset="0"/>
              </a:rPr>
              <a:t>Los estudiantes se ubican en la escala DAR en un 69%.</a:t>
            </a:r>
          </a:p>
          <a:p>
            <a:pPr marL="285750" indent="-285750">
              <a:buFont typeface="Arial" panose="020B0604020202020204" pitchFamily="34" charset="0"/>
              <a:buChar char="•"/>
            </a:pPr>
            <a:r>
              <a:rPr lang="es-EC" dirty="0">
                <a:latin typeface="+mj-lt"/>
                <a:ea typeface="Calibri" panose="020F0502020204030204" pitchFamily="34" charset="0"/>
              </a:rPr>
              <a:t>Jurado experto Ing. Karina Peñaherrera </a:t>
            </a:r>
          </a:p>
          <a:p>
            <a:pPr marL="285750" indent="-285750">
              <a:buFont typeface="Arial" panose="020B0604020202020204" pitchFamily="34" charset="0"/>
              <a:buChar char="•"/>
            </a:pPr>
            <a:r>
              <a:rPr lang="es-EC" dirty="0">
                <a:latin typeface="+mj-lt"/>
              </a:rPr>
              <a:t>Cornelio Puma (2014).</a:t>
            </a:r>
          </a:p>
        </p:txBody>
      </p:sp>
      <p:sp>
        <p:nvSpPr>
          <p:cNvPr id="9" name="Abrir llave 8">
            <a:extLst>
              <a:ext uri="{FF2B5EF4-FFF2-40B4-BE49-F238E27FC236}">
                <a16:creationId xmlns:a16="http://schemas.microsoft.com/office/drawing/2014/main" id="{07EEA7BE-3AC1-4CC9-BFF6-0A64B264C6F3}"/>
              </a:ext>
            </a:extLst>
          </p:cNvPr>
          <p:cNvSpPr/>
          <p:nvPr/>
        </p:nvSpPr>
        <p:spPr>
          <a:xfrm>
            <a:off x="3695700" y="3320979"/>
            <a:ext cx="673100" cy="214956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83146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61E246DE-FA46-4037-AC91-26252D9B7FC3}"/>
              </a:ext>
            </a:extLst>
          </p:cNvPr>
          <p:cNvGrpSpPr/>
          <p:nvPr/>
        </p:nvGrpSpPr>
        <p:grpSpPr>
          <a:xfrm>
            <a:off x="2875666" y="168941"/>
            <a:ext cx="3392667" cy="622298"/>
            <a:chOff x="130555" y="18414"/>
            <a:chExt cx="3392667" cy="1696333"/>
          </a:xfrm>
        </p:grpSpPr>
        <p:sp>
          <p:nvSpPr>
            <p:cNvPr id="6" name="Rectángulo: esquinas redondeadas 5">
              <a:extLst>
                <a:ext uri="{FF2B5EF4-FFF2-40B4-BE49-F238E27FC236}">
                  <a16:creationId xmlns:a16="http://schemas.microsoft.com/office/drawing/2014/main" id="{1AA0C4EB-E423-47AF-A4C2-2C31023B1B8A}"/>
                </a:ext>
              </a:extLst>
            </p:cNvPr>
            <p:cNvSpPr/>
            <p:nvPr/>
          </p:nvSpPr>
          <p:spPr>
            <a:xfrm>
              <a:off x="130555" y="18414"/>
              <a:ext cx="3392667" cy="169633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ángulo: esquinas redondeadas 4">
              <a:extLst>
                <a:ext uri="{FF2B5EF4-FFF2-40B4-BE49-F238E27FC236}">
                  <a16:creationId xmlns:a16="http://schemas.microsoft.com/office/drawing/2014/main" id="{3FD5D6B9-59D5-4C2F-A3A3-FDD10BF271B4}"/>
                </a:ext>
              </a:extLst>
            </p:cNvPr>
            <p:cNvSpPr txBox="1"/>
            <p:nvPr/>
          </p:nvSpPr>
          <p:spPr>
            <a:xfrm>
              <a:off x="180239" y="68098"/>
              <a:ext cx="3293299" cy="1596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latin typeface="Arial" panose="020B0604020202020204" pitchFamily="34" charset="0"/>
                  <a:ea typeface="Calibri" panose="020F0502020204030204" pitchFamily="34" charset="0"/>
                  <a:cs typeface="Arial" panose="020B0604020202020204" pitchFamily="34" charset="0"/>
                </a:rPr>
                <a:t>CONCLUSIONES </a:t>
              </a:r>
              <a:endParaRPr lang="es-EC" sz="1800" b="1" kern="1200" dirty="0">
                <a:solidFill>
                  <a:schemeClr val="tx1"/>
                </a:solidFill>
                <a:latin typeface="Arial" panose="020B0604020202020204" pitchFamily="34" charset="0"/>
                <a:cs typeface="Arial" panose="020B0604020202020204" pitchFamily="34" charset="0"/>
              </a:endParaRPr>
            </a:p>
          </p:txBody>
        </p:sp>
      </p:grpSp>
      <p:sp>
        <p:nvSpPr>
          <p:cNvPr id="3" name="Rectángulo: esquinas redondeadas 2">
            <a:extLst>
              <a:ext uri="{FF2B5EF4-FFF2-40B4-BE49-F238E27FC236}">
                <a16:creationId xmlns:a16="http://schemas.microsoft.com/office/drawing/2014/main" id="{824684F5-EDCB-406D-86F9-38F574C1A9C5}"/>
              </a:ext>
            </a:extLst>
          </p:cNvPr>
          <p:cNvSpPr/>
          <p:nvPr/>
        </p:nvSpPr>
        <p:spPr>
          <a:xfrm>
            <a:off x="106019" y="993918"/>
            <a:ext cx="8878957" cy="1881808"/>
          </a:xfrm>
          <a:prstGeom prst="round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a:lnSpc>
                <a:spcPct val="15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Las actividades planteadas en la guía interrelacionaban el trabajo colaborativo con la interculturalidad, permitiendo que los niños por medio de técnicas apropiadas valoren las culturas de sus compañeros en un entorno intercultural, se fortaleció a la vez la identidad cultural de los niños ya que amaron su cultura y respetaron las existentes en su contexto, elementos como la vestimenta, el </a:t>
            </a:r>
            <a:r>
              <a:rPr lang="es-EC" sz="1400" dirty="0" err="1">
                <a:latin typeface="Arial" panose="020B0604020202020204" pitchFamily="34" charset="0"/>
                <a:ea typeface="Calibri" panose="020F0502020204030204" pitchFamily="34" charset="0"/>
                <a:cs typeface="Arial" panose="020B0604020202020204" pitchFamily="34" charset="0"/>
              </a:rPr>
              <a:t>kichwa</a:t>
            </a:r>
            <a:r>
              <a:rPr lang="es-EC" sz="1400" dirty="0">
                <a:latin typeface="Arial" panose="020B0604020202020204" pitchFamily="34" charset="0"/>
                <a:ea typeface="Calibri" panose="020F0502020204030204" pitchFamily="34" charset="0"/>
                <a:cs typeface="Arial" panose="020B0604020202020204" pitchFamily="34" charset="0"/>
              </a:rPr>
              <a:t>, comida, saberes ancestrales, se trabajó mediante técnicas del trabajo colaborativo</a:t>
            </a:r>
            <a:r>
              <a:rPr lang="es-EC" sz="1200" dirty="0">
                <a:latin typeface="Arial" panose="020B0604020202020204" pitchFamily="34" charset="0"/>
                <a:ea typeface="Calibri" panose="020F0502020204030204" pitchFamily="34" charset="0"/>
                <a:cs typeface="Arial" panose="020B0604020202020204" pitchFamily="34" charset="0"/>
              </a:rPr>
              <a:t>.</a:t>
            </a:r>
          </a:p>
        </p:txBody>
      </p:sp>
      <p:sp>
        <p:nvSpPr>
          <p:cNvPr id="9" name="Rectángulo: esquinas redondeadas 8">
            <a:extLst>
              <a:ext uri="{FF2B5EF4-FFF2-40B4-BE49-F238E27FC236}">
                <a16:creationId xmlns:a16="http://schemas.microsoft.com/office/drawing/2014/main" id="{3948D6CE-6D07-4C5A-B064-EEAD814BBE57}"/>
              </a:ext>
            </a:extLst>
          </p:cNvPr>
          <p:cNvSpPr/>
          <p:nvPr/>
        </p:nvSpPr>
        <p:spPr>
          <a:xfrm>
            <a:off x="99392" y="3120890"/>
            <a:ext cx="8878957" cy="1636639"/>
          </a:xfrm>
          <a:prstGeom prst="round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a:lnSpc>
                <a:spcPct val="15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Las técnicas del trabajo colaborativo coadyuvaron para fortalecer el aspecto socio cultural, se logró que la interculturalidad se evidencie ya que la integración de dos culturas existentes en este entorno educativo como lo fue la mestiza y la indígena, valoren las mismas tradiciones como el Pase del Niño, danzas, el amor hacia la Pacha Mama, favoreciendo a la seguridad identitaria de la población sujeto de estudio. </a:t>
            </a:r>
          </a:p>
        </p:txBody>
      </p:sp>
      <p:sp>
        <p:nvSpPr>
          <p:cNvPr id="10" name="Rectángulo: esquinas redondeadas 9">
            <a:extLst>
              <a:ext uri="{FF2B5EF4-FFF2-40B4-BE49-F238E27FC236}">
                <a16:creationId xmlns:a16="http://schemas.microsoft.com/office/drawing/2014/main" id="{BBCE5C02-51CB-40C0-BDBE-EE47F0E5B4CB}"/>
              </a:ext>
            </a:extLst>
          </p:cNvPr>
          <p:cNvSpPr/>
          <p:nvPr/>
        </p:nvSpPr>
        <p:spPr>
          <a:xfrm>
            <a:off x="99391" y="4996069"/>
            <a:ext cx="8878957" cy="1205948"/>
          </a:xfrm>
          <a:prstGeom prst="round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just">
              <a:lnSpc>
                <a:spcPct val="150000"/>
              </a:lnSpc>
              <a:buFont typeface="Symbol" panose="05050102010706020507" pitchFamily="18" charset="2"/>
              <a:buChar char=""/>
            </a:pPr>
            <a:endParaRPr lang="es-EC" sz="1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Se diseñó la guía TRABAJO COLABORATIVO PARA EL DESARROLLO DE LA INTERCULTURALIDAD, EN LA UNIDAD EDUCATIVA SAN GERARDO, la cual obtuvo una validación de Muy Satisfactorio por parte de los jueces expertos para su posterior aplicación en la población estudiantil. </a:t>
            </a:r>
          </a:p>
          <a:p>
            <a:pPr lvl="0" algn="just">
              <a:lnSpc>
                <a:spcPct val="150000"/>
              </a:lnSpc>
              <a:spcAft>
                <a:spcPts val="0"/>
              </a:spcAft>
            </a:pPr>
            <a:endParaRPr lang="es-EC"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455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866B430-B862-469E-BB7E-3B1EFB60EF97}"/>
              </a:ext>
            </a:extLst>
          </p:cNvPr>
          <p:cNvGrpSpPr/>
          <p:nvPr/>
        </p:nvGrpSpPr>
        <p:grpSpPr>
          <a:xfrm>
            <a:off x="2875667" y="168941"/>
            <a:ext cx="3392667" cy="529559"/>
            <a:chOff x="4280126" y="0"/>
            <a:chExt cx="3392667" cy="1696333"/>
          </a:xfrm>
        </p:grpSpPr>
        <p:sp>
          <p:nvSpPr>
            <p:cNvPr id="5" name="Rectángulo: esquinas redondeadas 4">
              <a:extLst>
                <a:ext uri="{FF2B5EF4-FFF2-40B4-BE49-F238E27FC236}">
                  <a16:creationId xmlns:a16="http://schemas.microsoft.com/office/drawing/2014/main" id="{1739F1C8-D3AB-4C71-86F3-781FF989545B}"/>
                </a:ext>
              </a:extLst>
            </p:cNvPr>
            <p:cNvSpPr/>
            <p:nvPr/>
          </p:nvSpPr>
          <p:spPr>
            <a:xfrm>
              <a:off x="4280126" y="0"/>
              <a:ext cx="3392667" cy="1696333"/>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 name="Rectángulo: esquinas redondeadas 4">
              <a:extLst>
                <a:ext uri="{FF2B5EF4-FFF2-40B4-BE49-F238E27FC236}">
                  <a16:creationId xmlns:a16="http://schemas.microsoft.com/office/drawing/2014/main" id="{E63C9785-D6E1-4FFA-9CBD-6AA6A04ECF6C}"/>
                </a:ext>
              </a:extLst>
            </p:cNvPr>
            <p:cNvSpPr txBox="1"/>
            <p:nvPr/>
          </p:nvSpPr>
          <p:spPr>
            <a:xfrm>
              <a:off x="4329810" y="49684"/>
              <a:ext cx="3293299" cy="1596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Arial" panose="020B0604020202020204" pitchFamily="34" charset="0"/>
                  <a:ea typeface="Calibri" panose="020F0502020204030204" pitchFamily="34" charset="0"/>
                  <a:cs typeface="Arial" panose="020B0604020202020204" pitchFamily="34" charset="0"/>
                </a:rPr>
                <a:t>RECOMENDACIONES</a:t>
              </a:r>
              <a:endParaRPr lang="es-EC" sz="1800" b="1" kern="1200" dirty="0">
                <a:solidFill>
                  <a:schemeClr val="tx1"/>
                </a:solidFill>
                <a:latin typeface="Arial" panose="020B0604020202020204" pitchFamily="34" charset="0"/>
                <a:cs typeface="Arial" panose="020B0604020202020204" pitchFamily="34" charset="0"/>
              </a:endParaRPr>
            </a:p>
          </p:txBody>
        </p:sp>
      </p:grpSp>
      <p:sp>
        <p:nvSpPr>
          <p:cNvPr id="2" name="Rectángulo: esquinas redondeadas 1">
            <a:extLst>
              <a:ext uri="{FF2B5EF4-FFF2-40B4-BE49-F238E27FC236}">
                <a16:creationId xmlns:a16="http://schemas.microsoft.com/office/drawing/2014/main" id="{DA104195-DE78-44D8-8E97-939CB0F38B77}"/>
              </a:ext>
            </a:extLst>
          </p:cNvPr>
          <p:cNvSpPr/>
          <p:nvPr/>
        </p:nvSpPr>
        <p:spPr>
          <a:xfrm>
            <a:off x="238540" y="901146"/>
            <a:ext cx="8713300" cy="20143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Se sugiere que los docentes de la Unidad educativa san Gerardo apliquen el trabajo Colaborativo para desarrollar la interculturalidad, que reconozcan sobre los beneficios de esta estrategia de aprendizaje y orientarla para conseguir aprendizajes interculturales en los estudiantes para que se fortalezca la identidad de los estudiantes, que existe una verdadera interculturalidad en la que ya no exista la tolerancia, sino que haya respeto y admiración por las diversas culturas. </a:t>
            </a:r>
          </a:p>
        </p:txBody>
      </p:sp>
      <p:sp>
        <p:nvSpPr>
          <p:cNvPr id="8" name="Rectángulo: esquinas redondeadas 7">
            <a:extLst>
              <a:ext uri="{FF2B5EF4-FFF2-40B4-BE49-F238E27FC236}">
                <a16:creationId xmlns:a16="http://schemas.microsoft.com/office/drawing/2014/main" id="{764B59E6-507B-4844-85C3-56488A19578E}"/>
              </a:ext>
            </a:extLst>
          </p:cNvPr>
          <p:cNvSpPr/>
          <p:nvPr/>
        </p:nvSpPr>
        <p:spPr>
          <a:xfrm>
            <a:off x="238541" y="3094385"/>
            <a:ext cx="8640408" cy="1543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Es importante que el Trabajo Colaborativo fortalezca las actividades de aprendizaje que tienen que ver con la valoración de las diversas manifestaciones culturales, es por ello que se recomienda que las actividades que se realicen favorezcan el aprendizaje de los niños mediante un enfoque intercultural respetuoso de las culturas de los estudiantes. </a:t>
            </a:r>
          </a:p>
        </p:txBody>
      </p:sp>
      <p:sp>
        <p:nvSpPr>
          <p:cNvPr id="9" name="Rectángulo: esquinas redondeadas 8">
            <a:extLst>
              <a:ext uri="{FF2B5EF4-FFF2-40B4-BE49-F238E27FC236}">
                <a16:creationId xmlns:a16="http://schemas.microsoft.com/office/drawing/2014/main" id="{81BDE6E7-A012-44A0-97EF-C1D90235AC44}"/>
              </a:ext>
            </a:extLst>
          </p:cNvPr>
          <p:cNvSpPr/>
          <p:nvPr/>
        </p:nvSpPr>
        <p:spPr>
          <a:xfrm>
            <a:off x="238540" y="4817167"/>
            <a:ext cx="8640409" cy="1856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Se sugiere la aplicación de esta guía TRABAJO COLABORATIVO PARA EL DESARROLLO DE LA INTERCULTURALIDAD, en diversos contextos educativos, ya que son los docentes los mediadores entre el aprendizaje y la interculturalidad, regir su praxis docente mediante este eje transversal para que se ame la cultura propia y después conseguir el respeto hacia las demás que existen dentro de un  mismo contexto educativo.</a:t>
            </a:r>
          </a:p>
        </p:txBody>
      </p:sp>
    </p:spTree>
    <p:extLst>
      <p:ext uri="{BB962C8B-B14F-4D97-AF65-F5344CB8AC3E}">
        <p14:creationId xmlns:p14="http://schemas.microsoft.com/office/powerpoint/2010/main" val="198068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0F08879-EC20-478D-A010-B5BA09E3929C}"/>
              </a:ext>
            </a:extLst>
          </p:cNvPr>
          <p:cNvSpPr/>
          <p:nvPr/>
        </p:nvSpPr>
        <p:spPr>
          <a:xfrm>
            <a:off x="3236768" y="2741712"/>
            <a:ext cx="2670464" cy="973395"/>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C" sz="1500" b="1" dirty="0">
                <a:solidFill>
                  <a:schemeClr val="tx1"/>
                </a:solidFill>
              </a:rPr>
              <a:t>PROBLEMATIZACIÓN</a:t>
            </a:r>
          </a:p>
        </p:txBody>
      </p:sp>
      <p:sp>
        <p:nvSpPr>
          <p:cNvPr id="6" name="Rectángulo: esquinas redondeadas 5">
            <a:extLst>
              <a:ext uri="{FF2B5EF4-FFF2-40B4-BE49-F238E27FC236}">
                <a16:creationId xmlns:a16="http://schemas.microsoft.com/office/drawing/2014/main" id="{556A9B45-4493-4232-82FE-C0CBFAA3411F}"/>
              </a:ext>
            </a:extLst>
          </p:cNvPr>
          <p:cNvSpPr/>
          <p:nvPr/>
        </p:nvSpPr>
        <p:spPr>
          <a:xfrm>
            <a:off x="1153895" y="921677"/>
            <a:ext cx="7194965" cy="1149494"/>
          </a:xfrm>
          <a:prstGeom prst="round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es-ES" sz="1600" dirty="0">
              <a:solidFill>
                <a:schemeClr val="tx1"/>
              </a:solidFill>
              <a:latin typeface="Arial" panose="020B0604020202020204" pitchFamily="34" charset="0"/>
              <a:cs typeface="Arial" panose="020B0604020202020204" pitchFamily="34" charset="0"/>
            </a:endParaRPr>
          </a:p>
          <a:p>
            <a:pPr algn="just"/>
            <a:r>
              <a:rPr lang="es-ES" sz="1600" dirty="0">
                <a:solidFill>
                  <a:schemeClr val="tx1"/>
                </a:solidFill>
                <a:latin typeface="Arial" panose="020B0604020202020204" pitchFamily="34" charset="0"/>
                <a:cs typeface="Arial" panose="020B0604020202020204" pitchFamily="34" charset="0"/>
              </a:rPr>
              <a:t>Unidad Educativa San Gerardo, en el Séptimo Año de Educación Básica</a:t>
            </a:r>
            <a:endParaRPr lang="es-EC" sz="1600" dirty="0">
              <a:solidFill>
                <a:schemeClr val="tx1"/>
              </a:solidFill>
            </a:endParaRPr>
          </a:p>
        </p:txBody>
      </p:sp>
      <p:sp>
        <p:nvSpPr>
          <p:cNvPr id="8" name="Rectángulo: esquinas redondeadas 7">
            <a:extLst>
              <a:ext uri="{FF2B5EF4-FFF2-40B4-BE49-F238E27FC236}">
                <a16:creationId xmlns:a16="http://schemas.microsoft.com/office/drawing/2014/main" id="{4DAA8027-71D2-45EA-A261-216193A7032B}"/>
              </a:ext>
            </a:extLst>
          </p:cNvPr>
          <p:cNvSpPr/>
          <p:nvPr/>
        </p:nvSpPr>
        <p:spPr>
          <a:xfrm>
            <a:off x="6345506" y="2643383"/>
            <a:ext cx="2670464" cy="2143447"/>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lgn="just">
              <a:buFont typeface="Arial" panose="020B0604020202020204" pitchFamily="34" charset="0"/>
              <a:buChar char="•"/>
            </a:pPr>
            <a:r>
              <a:rPr lang="es-EC" sz="1600" dirty="0">
                <a:solidFill>
                  <a:schemeClr val="tx1"/>
                </a:solidFill>
              </a:rPr>
              <a:t>Se identificó la desvalorización del trabajo colaborativo para desarrollar la interculturalidad, dentro de la comunidad educativa.</a:t>
            </a:r>
          </a:p>
        </p:txBody>
      </p:sp>
      <p:sp>
        <p:nvSpPr>
          <p:cNvPr id="9" name="Rectángulo: esquinas redondeadas 8">
            <a:extLst>
              <a:ext uri="{FF2B5EF4-FFF2-40B4-BE49-F238E27FC236}">
                <a16:creationId xmlns:a16="http://schemas.microsoft.com/office/drawing/2014/main" id="{4E9DFE01-1994-4C1C-8444-6189D90AD69D}"/>
              </a:ext>
            </a:extLst>
          </p:cNvPr>
          <p:cNvSpPr/>
          <p:nvPr/>
        </p:nvSpPr>
        <p:spPr>
          <a:xfrm>
            <a:off x="221923" y="2643383"/>
            <a:ext cx="2670464" cy="3104802"/>
          </a:xfrm>
          <a:prstGeom prst="round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lgn="just">
              <a:buFont typeface="Arial" panose="020B0604020202020204" pitchFamily="34" charset="0"/>
              <a:buChar char="•"/>
            </a:pPr>
            <a:r>
              <a:rPr lang="es-ES" sz="1600" dirty="0">
                <a:solidFill>
                  <a:schemeClr val="tx1"/>
                </a:solidFill>
              </a:rPr>
              <a:t>Existen actitudes negativas de los docentes por promover la educación intercultural. </a:t>
            </a:r>
          </a:p>
          <a:p>
            <a:pPr marL="214313" indent="-214313" algn="just">
              <a:buFont typeface="Arial" panose="020B0604020202020204" pitchFamily="34" charset="0"/>
              <a:buChar char="•"/>
            </a:pPr>
            <a:r>
              <a:rPr lang="es-ES" sz="1600" dirty="0">
                <a:solidFill>
                  <a:schemeClr val="tx1"/>
                </a:solidFill>
              </a:rPr>
              <a:t>Los niños que son indígenas no tienen interés en relacionarse con sus compañeros.</a:t>
            </a:r>
            <a:endParaRPr lang="es-EC" sz="1600" dirty="0">
              <a:solidFill>
                <a:schemeClr val="tx1"/>
              </a:solidFill>
              <a:latin typeface="Arial" panose="020B0604020202020204" pitchFamily="34" charset="0"/>
              <a:cs typeface="Arial" panose="020B0604020202020204" pitchFamily="34" charset="0"/>
            </a:endParaRPr>
          </a:p>
          <a:p>
            <a:pPr algn="just"/>
            <a:endParaRPr lang="es-EC" sz="1600" dirty="0">
              <a:solidFill>
                <a:schemeClr val="tx1"/>
              </a:solidFill>
            </a:endParaRPr>
          </a:p>
        </p:txBody>
      </p:sp>
      <p:cxnSp>
        <p:nvCxnSpPr>
          <p:cNvPr id="11" name="Conector: angular 10">
            <a:extLst>
              <a:ext uri="{FF2B5EF4-FFF2-40B4-BE49-F238E27FC236}">
                <a16:creationId xmlns:a16="http://schemas.microsoft.com/office/drawing/2014/main" id="{04A7E77E-6A1E-42FD-BD16-845ED9C03CDC}"/>
              </a:ext>
            </a:extLst>
          </p:cNvPr>
          <p:cNvCxnSpPr>
            <a:cxnSpLocks/>
            <a:stCxn id="2" idx="6"/>
            <a:endCxn id="8" idx="1"/>
          </p:cNvCxnSpPr>
          <p:nvPr/>
        </p:nvCxnSpPr>
        <p:spPr>
          <a:xfrm>
            <a:off x="5907232" y="3228410"/>
            <a:ext cx="438274" cy="48669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ector: angular 12">
            <a:extLst>
              <a:ext uri="{FF2B5EF4-FFF2-40B4-BE49-F238E27FC236}">
                <a16:creationId xmlns:a16="http://schemas.microsoft.com/office/drawing/2014/main" id="{0061167F-6321-4D03-929D-8713FC805EC8}"/>
              </a:ext>
            </a:extLst>
          </p:cNvPr>
          <p:cNvCxnSpPr>
            <a:stCxn id="2" idx="2"/>
          </p:cNvCxnSpPr>
          <p:nvPr/>
        </p:nvCxnSpPr>
        <p:spPr>
          <a:xfrm rot="10800000" flipV="1">
            <a:off x="2892387" y="3228410"/>
            <a:ext cx="344384" cy="1881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recto de flecha 14">
            <a:extLst>
              <a:ext uri="{FF2B5EF4-FFF2-40B4-BE49-F238E27FC236}">
                <a16:creationId xmlns:a16="http://schemas.microsoft.com/office/drawing/2014/main" id="{D72B6E50-3C47-4024-9B2D-DBB51E61B323}"/>
              </a:ext>
            </a:extLst>
          </p:cNvPr>
          <p:cNvCxnSpPr>
            <a:cxnSpLocks/>
            <a:stCxn id="2" idx="0"/>
          </p:cNvCxnSpPr>
          <p:nvPr/>
        </p:nvCxnSpPr>
        <p:spPr>
          <a:xfrm flipV="1">
            <a:off x="4572000" y="2058720"/>
            <a:ext cx="0" cy="6829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0924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gracias por su atencion">
            <a:extLst>
              <a:ext uri="{FF2B5EF4-FFF2-40B4-BE49-F238E27FC236}">
                <a16:creationId xmlns:a16="http://schemas.microsoft.com/office/drawing/2014/main" id="{224427E8-60E6-4B8C-8E89-180244654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70" y="1046922"/>
            <a:ext cx="559032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9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56BF32E9-1EAB-4D32-AFC1-0277CBD5F347}"/>
              </a:ext>
            </a:extLst>
          </p:cNvPr>
          <p:cNvGraphicFramePr/>
          <p:nvPr>
            <p:extLst>
              <p:ext uri="{D42A27DB-BD31-4B8C-83A1-F6EECF244321}">
                <p14:modId xmlns:p14="http://schemas.microsoft.com/office/powerpoint/2010/main" val="2210554964"/>
              </p:ext>
            </p:extLst>
          </p:nvPr>
        </p:nvGraphicFramePr>
        <p:xfrm>
          <a:off x="0" y="-1"/>
          <a:ext cx="9144000" cy="605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81431FB-1468-4E5D-A406-14E62D4455F8}"/>
              </a:ext>
            </a:extLst>
          </p:cNvPr>
          <p:cNvGraphicFramePr/>
          <p:nvPr>
            <p:extLst>
              <p:ext uri="{D42A27DB-BD31-4B8C-83A1-F6EECF244321}">
                <p14:modId xmlns:p14="http://schemas.microsoft.com/office/powerpoint/2010/main" val="2271460245"/>
              </p:ext>
            </p:extLst>
          </p:nvPr>
        </p:nvGraphicFramePr>
        <p:xfrm>
          <a:off x="0" y="26504"/>
          <a:ext cx="9303973" cy="720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E800C588-C8F1-43BE-9162-C596908EF662}"/>
              </a:ext>
            </a:extLst>
          </p:cNvPr>
          <p:cNvSpPr txBox="1"/>
          <p:nvPr/>
        </p:nvSpPr>
        <p:spPr>
          <a:xfrm>
            <a:off x="3314700" y="330200"/>
            <a:ext cx="4800600" cy="523220"/>
          </a:xfrm>
          <a:prstGeom prst="rect">
            <a:avLst/>
          </a:prstGeom>
          <a:noFill/>
        </p:spPr>
        <p:txBody>
          <a:bodyPr wrap="square" rtlCol="0">
            <a:spAutoFit/>
          </a:bodyPr>
          <a:lstStyle/>
          <a:p>
            <a:r>
              <a:rPr lang="es-EC" sz="2800" b="1" dirty="0"/>
              <a:t>FUNDAMENTACIÓN TEÓRICA </a:t>
            </a:r>
          </a:p>
        </p:txBody>
      </p:sp>
    </p:spTree>
    <p:extLst>
      <p:ext uri="{BB962C8B-B14F-4D97-AF65-F5344CB8AC3E}">
        <p14:creationId xmlns:p14="http://schemas.microsoft.com/office/powerpoint/2010/main" val="192755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5C1A703D-669C-451A-A9B2-887326CF1581}"/>
              </a:ext>
            </a:extLst>
          </p:cNvPr>
          <p:cNvGraphicFramePr/>
          <p:nvPr>
            <p:extLst>
              <p:ext uri="{D42A27DB-BD31-4B8C-83A1-F6EECF244321}">
                <p14:modId xmlns:p14="http://schemas.microsoft.com/office/powerpoint/2010/main" val="2467892722"/>
              </p:ext>
            </p:extLst>
          </p:nvPr>
        </p:nvGraphicFramePr>
        <p:xfrm>
          <a:off x="0" y="114300"/>
          <a:ext cx="8905461" cy="624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76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E7E52F2-0785-4B49-B719-7D6EE1133A03}"/>
              </a:ext>
            </a:extLst>
          </p:cNvPr>
          <p:cNvGraphicFramePr/>
          <p:nvPr>
            <p:extLst>
              <p:ext uri="{D42A27DB-BD31-4B8C-83A1-F6EECF244321}">
                <p14:modId xmlns:p14="http://schemas.microsoft.com/office/powerpoint/2010/main" val="834197187"/>
              </p:ext>
            </p:extLst>
          </p:nvPr>
        </p:nvGraphicFramePr>
        <p:xfrm>
          <a:off x="251791" y="1113183"/>
          <a:ext cx="874643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23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diagonales redondeadas 1">
            <a:extLst>
              <a:ext uri="{FF2B5EF4-FFF2-40B4-BE49-F238E27FC236}">
                <a16:creationId xmlns:a16="http://schemas.microsoft.com/office/drawing/2014/main" id="{0EEE2B9D-3089-4A76-9CB6-5A5124D4F7ED}"/>
              </a:ext>
            </a:extLst>
          </p:cNvPr>
          <p:cNvSpPr/>
          <p:nvPr/>
        </p:nvSpPr>
        <p:spPr>
          <a:xfrm>
            <a:off x="3000283" y="100525"/>
            <a:ext cx="2918426" cy="578882"/>
          </a:xfrm>
          <a:prstGeom prst="round2Diag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sz="2800" b="1" dirty="0">
                <a:latin typeface="Arial" panose="020B0604020202020204" pitchFamily="34" charset="0"/>
                <a:ea typeface="Calibri" panose="020F0502020204030204" pitchFamily="34" charset="0"/>
                <a:cs typeface="Arial" panose="020B0604020202020204" pitchFamily="34" charset="0"/>
              </a:rPr>
              <a:t>METODOLOGÍA</a:t>
            </a:r>
            <a:endParaRPr lang="es-EC" sz="28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60CB4B78-ACBC-4BEF-BA01-BA216F5A6598}"/>
              </a:ext>
            </a:extLst>
          </p:cNvPr>
          <p:cNvSpPr/>
          <p:nvPr/>
        </p:nvSpPr>
        <p:spPr>
          <a:xfrm>
            <a:off x="94218" y="930071"/>
            <a:ext cx="370268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s-ES" b="1" dirty="0">
                <a:latin typeface="Arial" panose="020B0604020202020204" pitchFamily="34" charset="0"/>
                <a:ea typeface="Calibri" panose="020F0502020204030204" pitchFamily="34" charset="0"/>
                <a:cs typeface="Arial" panose="020B0604020202020204" pitchFamily="34" charset="0"/>
              </a:rPr>
              <a:t>DISEÑO DE LA INVESTIGACIÓN</a:t>
            </a:r>
            <a:endParaRPr lang="es-EC"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FD36764-BAAC-4F8A-A95E-3D7912E57214}"/>
              </a:ext>
            </a:extLst>
          </p:cNvPr>
          <p:cNvSpPr/>
          <p:nvPr/>
        </p:nvSpPr>
        <p:spPr>
          <a:xfrm>
            <a:off x="6097860" y="3844825"/>
            <a:ext cx="1381532"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MUESTRA </a:t>
            </a:r>
            <a:endParaRPr lang="es-EC"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1F53713-7896-4B53-969A-DC943AE7FF93}"/>
              </a:ext>
            </a:extLst>
          </p:cNvPr>
          <p:cNvSpPr/>
          <p:nvPr/>
        </p:nvSpPr>
        <p:spPr>
          <a:xfrm>
            <a:off x="776487" y="3719044"/>
            <a:ext cx="156966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POBLACIÓN</a:t>
            </a:r>
            <a:endParaRPr lang="es-EC"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EDC3540-A2FB-459A-B587-DD86CC567BD5}"/>
              </a:ext>
            </a:extLst>
          </p:cNvPr>
          <p:cNvSpPr/>
          <p:nvPr/>
        </p:nvSpPr>
        <p:spPr>
          <a:xfrm>
            <a:off x="5114669" y="2370283"/>
            <a:ext cx="3574568" cy="646331"/>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TÉCNICAS E INSTRUMENTOS </a:t>
            </a:r>
          </a:p>
          <a:p>
            <a:r>
              <a:rPr lang="es-ES" b="1" dirty="0">
                <a:latin typeface="Arial" panose="020B0604020202020204" pitchFamily="34" charset="0"/>
                <a:ea typeface="Calibri" panose="020F0502020204030204" pitchFamily="34" charset="0"/>
                <a:cs typeface="Arial" panose="020B0604020202020204" pitchFamily="34" charset="0"/>
              </a:rPr>
              <a:t>DE RECOLECCIÓN DE DATOS</a:t>
            </a:r>
            <a:endParaRPr lang="es-EC"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CC749F10-21D3-4E01-80A2-CC2653933403}"/>
              </a:ext>
            </a:extLst>
          </p:cNvPr>
          <p:cNvSpPr/>
          <p:nvPr/>
        </p:nvSpPr>
        <p:spPr>
          <a:xfrm>
            <a:off x="51546" y="2420816"/>
            <a:ext cx="3617337"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MÉTODOS DE INVESTIGACIÓN</a:t>
            </a:r>
            <a:endParaRPr lang="es-EC"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05B1F98-FA48-495B-8196-699FD809CC72}"/>
              </a:ext>
            </a:extLst>
          </p:cNvPr>
          <p:cNvSpPr/>
          <p:nvPr/>
        </p:nvSpPr>
        <p:spPr>
          <a:xfrm>
            <a:off x="5457501" y="814141"/>
            <a:ext cx="3057247"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r>
              <a:rPr lang="es-ES" b="1" dirty="0">
                <a:latin typeface="Arial" panose="020B0604020202020204" pitchFamily="34" charset="0"/>
                <a:ea typeface="Calibri" panose="020F0502020204030204" pitchFamily="34" charset="0"/>
                <a:cs typeface="Arial" panose="020B0604020202020204" pitchFamily="34" charset="0"/>
              </a:rPr>
              <a:t>TIPO DE INVESTIGACIÓN </a:t>
            </a:r>
            <a:endParaRPr lang="es-EC"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29514C6D-8483-4F6E-8B15-0BAD70306980}"/>
              </a:ext>
            </a:extLst>
          </p:cNvPr>
          <p:cNvSpPr/>
          <p:nvPr/>
        </p:nvSpPr>
        <p:spPr>
          <a:xfrm>
            <a:off x="1" y="5549042"/>
            <a:ext cx="3796897"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b="1" dirty="0">
                <a:latin typeface="Arial" panose="020B0604020202020204" pitchFamily="34" charset="0"/>
                <a:ea typeface="Calibri" panose="020F0502020204030204" pitchFamily="34" charset="0"/>
                <a:cs typeface="Arial" panose="020B0604020202020204" pitchFamily="34" charset="0"/>
              </a:rPr>
              <a:t>PROCEDIMIENTOS PARA EL ANÁLISIS E </a:t>
            </a:r>
          </a:p>
          <a:p>
            <a:r>
              <a:rPr lang="es-ES" sz="1400" b="1" dirty="0">
                <a:latin typeface="Arial" panose="020B0604020202020204" pitchFamily="34" charset="0"/>
                <a:ea typeface="Calibri" panose="020F0502020204030204" pitchFamily="34" charset="0"/>
                <a:cs typeface="Arial" panose="020B0604020202020204" pitchFamily="34" charset="0"/>
              </a:rPr>
              <a:t>INTERPRETACIÓN DE RESULTADOS</a:t>
            </a:r>
            <a:endParaRPr lang="es-EC" sz="14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1E94917C-D9D5-41BC-8B52-58A14385F5CA}"/>
              </a:ext>
            </a:extLst>
          </p:cNvPr>
          <p:cNvSpPr/>
          <p:nvPr/>
        </p:nvSpPr>
        <p:spPr>
          <a:xfrm>
            <a:off x="270452" y="1530200"/>
            <a:ext cx="4206601" cy="523220"/>
          </a:xfrm>
          <a:prstGeom prst="rect">
            <a:avLst/>
          </a:prstGeom>
        </p:spPr>
        <p:txBody>
          <a:bodyPr wrap="none">
            <a:spAutoFit/>
          </a:bodyPr>
          <a:lstStyle/>
          <a:p>
            <a:pPr marL="285750" indent="-285750">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Es de diseño mixto: </a:t>
            </a:r>
            <a:r>
              <a:rPr lang="es-ES" sz="1400" dirty="0">
                <a:latin typeface="Arial" panose="020B0604020202020204" pitchFamily="34" charset="0"/>
                <a:cs typeface="Arial" panose="020B0604020202020204" pitchFamily="34" charset="0"/>
              </a:rPr>
              <a:t>Cuantitativos- Cualitativos </a:t>
            </a:r>
          </a:p>
          <a:p>
            <a:endParaRPr lang="es-EC" sz="14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3DB6CAD3-F23B-42B8-8167-C88CC96F9048}"/>
              </a:ext>
            </a:extLst>
          </p:cNvPr>
          <p:cNvSpPr/>
          <p:nvPr/>
        </p:nvSpPr>
        <p:spPr>
          <a:xfrm>
            <a:off x="5998501" y="1291448"/>
            <a:ext cx="1806904" cy="954107"/>
          </a:xfrm>
          <a:prstGeom prst="rect">
            <a:avLst/>
          </a:prstGeom>
        </p:spPr>
        <p:txBody>
          <a:bodyPr wrap="square">
            <a:spAutoFit/>
          </a:bodyPr>
          <a:lstStyle/>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Descriptiva </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Bibliográfica</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Investigación de campo</a:t>
            </a:r>
            <a:endParaRPr lang="es-EC" sz="11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67403B41-7D16-4734-8D3D-FC5132E47DB7}"/>
              </a:ext>
            </a:extLst>
          </p:cNvPr>
          <p:cNvSpPr/>
          <p:nvPr/>
        </p:nvSpPr>
        <p:spPr>
          <a:xfrm>
            <a:off x="130158" y="3075477"/>
            <a:ext cx="1875835" cy="307777"/>
          </a:xfrm>
          <a:prstGeom prst="rect">
            <a:avLst/>
          </a:prstGeom>
        </p:spPr>
        <p:txBody>
          <a:bodyPr wrap="none">
            <a:spAutoFit/>
          </a:bodyPr>
          <a:lstStyle/>
          <a:p>
            <a:pPr marL="285750" indent="-285750">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Método  inductivo</a:t>
            </a:r>
            <a:endParaRPr lang="es-EC" sz="14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437008B2-E197-489B-9EDC-99621B721839}"/>
              </a:ext>
            </a:extLst>
          </p:cNvPr>
          <p:cNvSpPr/>
          <p:nvPr/>
        </p:nvSpPr>
        <p:spPr>
          <a:xfrm>
            <a:off x="4134677" y="3218306"/>
            <a:ext cx="6006204" cy="954107"/>
          </a:xfrm>
          <a:prstGeom prst="rect">
            <a:avLst/>
          </a:prstGeom>
        </p:spPr>
        <p:txBody>
          <a:bodyPr wrap="square">
            <a:spAutoFit/>
          </a:bodyPr>
          <a:lstStyle/>
          <a:p>
            <a:r>
              <a:rPr lang="es-ES" sz="1400" dirty="0">
                <a:latin typeface="Arial" panose="020B0604020202020204" pitchFamily="34" charset="0"/>
                <a:ea typeface="Calibri" panose="020F0502020204030204" pitchFamily="34" charset="0"/>
                <a:cs typeface="Arial" panose="020B0604020202020204" pitchFamily="34" charset="0"/>
              </a:rPr>
              <a:t>Observación - F</a:t>
            </a:r>
            <a:r>
              <a:rPr lang="es-ES" sz="1400" dirty="0">
                <a:latin typeface="Arial" panose="020B0604020202020204" pitchFamily="34" charset="0"/>
                <a:cs typeface="Arial" panose="020B0604020202020204" pitchFamily="34" charset="0"/>
              </a:rPr>
              <a:t>icha o guía de observación</a:t>
            </a:r>
          </a:p>
          <a:p>
            <a:r>
              <a:rPr lang="es-EC" sz="1400" dirty="0">
                <a:latin typeface="Arial" panose="020B0604020202020204" pitchFamily="34" charset="0"/>
                <a:cs typeface="Arial" panose="020B0604020202020204" pitchFamily="34" charset="0"/>
              </a:rPr>
              <a:t>Juicio de expertos: Instrumento de validación de la propuesta</a:t>
            </a:r>
          </a:p>
          <a:p>
            <a:r>
              <a:rPr lang="es-EC" sz="1400" dirty="0">
                <a:latin typeface="Arial" panose="020B0604020202020204" pitchFamily="34" charset="0"/>
                <a:cs typeface="Arial" panose="020B0604020202020204" pitchFamily="34" charset="0"/>
              </a:rPr>
              <a:t>Triangulación de datos</a:t>
            </a:r>
          </a:p>
          <a:p>
            <a:endParaRPr lang="es-EC" sz="1400"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A9A1A2D3-8AB6-430B-91DA-AE1941DAB606}"/>
              </a:ext>
            </a:extLst>
          </p:cNvPr>
          <p:cNvSpPr/>
          <p:nvPr/>
        </p:nvSpPr>
        <p:spPr>
          <a:xfrm>
            <a:off x="5998501" y="4407873"/>
            <a:ext cx="1612332" cy="307777"/>
          </a:xfrm>
          <a:prstGeom prst="rect">
            <a:avLst/>
          </a:prstGeom>
        </p:spPr>
        <p:txBody>
          <a:bodyPr wrap="square">
            <a:spAutoFit/>
          </a:bodyPr>
          <a:lstStyle/>
          <a:p>
            <a:pPr algn="just"/>
            <a:r>
              <a:rPr lang="es-ES" sz="1400" dirty="0">
                <a:latin typeface="Arial" panose="020B0604020202020204" pitchFamily="34" charset="0"/>
                <a:ea typeface="Calibri" panose="020F0502020204030204" pitchFamily="34" charset="0"/>
                <a:cs typeface="Arial" panose="020B0604020202020204" pitchFamily="34" charset="0"/>
              </a:rPr>
              <a:t>29 estudiantes</a:t>
            </a:r>
            <a:endParaRPr lang="es-EC" sz="1400" dirty="0">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8A41EBF6-35CD-4B8F-A168-707B7B21906D}"/>
              </a:ext>
            </a:extLst>
          </p:cNvPr>
          <p:cNvSpPr/>
          <p:nvPr/>
        </p:nvSpPr>
        <p:spPr>
          <a:xfrm>
            <a:off x="4178302" y="4881811"/>
            <a:ext cx="5009324" cy="1600438"/>
          </a:xfrm>
          <a:prstGeom prst="rect">
            <a:avLst/>
          </a:prstGeom>
        </p:spPr>
        <p:txBody>
          <a:bodyPr wrap="square">
            <a:spAutoFit/>
          </a:bodyPr>
          <a:lstStyle/>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Se realizó el análisis de la ficha de observación después de la aplicación de la propuesta.</a:t>
            </a: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Cada indicador se detalló mediante cuadros y gráficos.</a:t>
            </a: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Se realizó la validación de la propuesta mediante un juicio de expertos.</a:t>
            </a:r>
          </a:p>
          <a:p>
            <a:pPr marL="285750" lvl="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La triangulación de la información permitió dar un mayor rigor a la investigación </a:t>
            </a:r>
          </a:p>
        </p:txBody>
      </p:sp>
      <p:sp>
        <p:nvSpPr>
          <p:cNvPr id="21" name="Rectángulo 20">
            <a:extLst>
              <a:ext uri="{FF2B5EF4-FFF2-40B4-BE49-F238E27FC236}">
                <a16:creationId xmlns:a16="http://schemas.microsoft.com/office/drawing/2014/main" id="{DEFB7AE3-912E-4E18-9CAF-AC65D39FC755}"/>
              </a:ext>
            </a:extLst>
          </p:cNvPr>
          <p:cNvSpPr/>
          <p:nvPr/>
        </p:nvSpPr>
        <p:spPr>
          <a:xfrm>
            <a:off x="0" y="4424166"/>
            <a:ext cx="4572000" cy="841256"/>
          </a:xfrm>
          <a:prstGeom prst="rect">
            <a:avLst/>
          </a:prstGeom>
        </p:spPr>
        <p:txBody>
          <a:bodyPr>
            <a:spAutoFit/>
          </a:bodyPr>
          <a:lstStyle/>
          <a:p>
            <a:pPr algn="just">
              <a:spcAft>
                <a:spcPts val="800"/>
              </a:spcAft>
            </a:pPr>
            <a:r>
              <a:rPr lang="es-EC" sz="1400" dirty="0">
                <a:latin typeface="Arial" panose="020B0604020202020204" pitchFamily="34" charset="0"/>
                <a:cs typeface="Arial" panose="020B0604020202020204" pitchFamily="34" charset="0"/>
              </a:rPr>
              <a:t>Se trabajó con los 29 estudiantes del séptimo año de educación básica de la Unidad Educativa San Gerardo. </a:t>
            </a:r>
          </a:p>
          <a:p>
            <a:pPr algn="just">
              <a:spcAft>
                <a:spcPts val="80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Conector: angular 22">
            <a:extLst>
              <a:ext uri="{FF2B5EF4-FFF2-40B4-BE49-F238E27FC236}">
                <a16:creationId xmlns:a16="http://schemas.microsoft.com/office/drawing/2014/main" id="{50B64ECE-50D8-4715-A72D-F370DA4FBF90}"/>
              </a:ext>
            </a:extLst>
          </p:cNvPr>
          <p:cNvCxnSpPr>
            <a:cxnSpLocks/>
          </p:cNvCxnSpPr>
          <p:nvPr/>
        </p:nvCxnSpPr>
        <p:spPr>
          <a:xfrm rot="5400000">
            <a:off x="1543548" y="1244509"/>
            <a:ext cx="230797" cy="37589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7" name="Conector: angular 26">
            <a:extLst>
              <a:ext uri="{FF2B5EF4-FFF2-40B4-BE49-F238E27FC236}">
                <a16:creationId xmlns:a16="http://schemas.microsoft.com/office/drawing/2014/main" id="{624EB871-623E-4E98-ACBA-4B65C2054368}"/>
              </a:ext>
            </a:extLst>
          </p:cNvPr>
          <p:cNvCxnSpPr/>
          <p:nvPr/>
        </p:nvCxnSpPr>
        <p:spPr>
          <a:xfrm rot="5400000">
            <a:off x="1459171" y="2766731"/>
            <a:ext cx="230797" cy="37589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8" name="Conector: angular 27">
            <a:extLst>
              <a:ext uri="{FF2B5EF4-FFF2-40B4-BE49-F238E27FC236}">
                <a16:creationId xmlns:a16="http://schemas.microsoft.com/office/drawing/2014/main" id="{90C5AC15-3834-49FE-897F-D443B223DC82}"/>
              </a:ext>
            </a:extLst>
          </p:cNvPr>
          <p:cNvCxnSpPr/>
          <p:nvPr/>
        </p:nvCxnSpPr>
        <p:spPr>
          <a:xfrm rot="5400000">
            <a:off x="1360530" y="4101145"/>
            <a:ext cx="230797" cy="37589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Conector recto de flecha 29">
            <a:extLst>
              <a:ext uri="{FF2B5EF4-FFF2-40B4-BE49-F238E27FC236}">
                <a16:creationId xmlns:a16="http://schemas.microsoft.com/office/drawing/2014/main" id="{7E744FFA-76D9-47DC-B708-9B0C69F5FA53}"/>
              </a:ext>
            </a:extLst>
          </p:cNvPr>
          <p:cNvCxnSpPr>
            <a:cxnSpLocks/>
            <a:stCxn id="11" idx="3"/>
          </p:cNvCxnSpPr>
          <p:nvPr/>
        </p:nvCxnSpPr>
        <p:spPr>
          <a:xfrm>
            <a:off x="3796898" y="5810652"/>
            <a:ext cx="33777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5" name="Conector: angular 34">
            <a:extLst>
              <a:ext uri="{FF2B5EF4-FFF2-40B4-BE49-F238E27FC236}">
                <a16:creationId xmlns:a16="http://schemas.microsoft.com/office/drawing/2014/main" id="{5F9564FA-C38C-41C9-863C-EA88B2E5EE6E}"/>
              </a:ext>
            </a:extLst>
          </p:cNvPr>
          <p:cNvCxnSpPr/>
          <p:nvPr/>
        </p:nvCxnSpPr>
        <p:spPr>
          <a:xfrm rot="5400000">
            <a:off x="7299888" y="2955169"/>
            <a:ext cx="230797" cy="37589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Conector: angular 35">
            <a:extLst>
              <a:ext uri="{FF2B5EF4-FFF2-40B4-BE49-F238E27FC236}">
                <a16:creationId xmlns:a16="http://schemas.microsoft.com/office/drawing/2014/main" id="{870FA4F3-4E12-4B10-BB98-EBB23E11E1C6}"/>
              </a:ext>
            </a:extLst>
          </p:cNvPr>
          <p:cNvCxnSpPr>
            <a:cxnSpLocks/>
          </p:cNvCxnSpPr>
          <p:nvPr/>
        </p:nvCxnSpPr>
        <p:spPr>
          <a:xfrm rot="5400000">
            <a:off x="6528639" y="4129634"/>
            <a:ext cx="241725" cy="278251"/>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7" name="Conector: angular 36">
            <a:extLst>
              <a:ext uri="{FF2B5EF4-FFF2-40B4-BE49-F238E27FC236}">
                <a16:creationId xmlns:a16="http://schemas.microsoft.com/office/drawing/2014/main" id="{544254A8-73F3-446E-9AE3-EA73A8A77EB8}"/>
              </a:ext>
            </a:extLst>
          </p:cNvPr>
          <p:cNvCxnSpPr/>
          <p:nvPr/>
        </p:nvCxnSpPr>
        <p:spPr>
          <a:xfrm rot="5400000">
            <a:off x="7369655" y="1163177"/>
            <a:ext cx="230797" cy="375898"/>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020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1666A31-9768-439C-9E5E-853193DC1254}"/>
              </a:ext>
            </a:extLst>
          </p:cNvPr>
          <p:cNvSpPr/>
          <p:nvPr/>
        </p:nvSpPr>
        <p:spPr>
          <a:xfrm>
            <a:off x="687774" y="2721114"/>
            <a:ext cx="8456226" cy="707886"/>
          </a:xfrm>
          <a:prstGeom prst="rect">
            <a:avLst/>
          </a:prstGeom>
        </p:spPr>
        <p:txBody>
          <a:bodyPr wrap="none">
            <a:spAutoFit/>
          </a:bodyPr>
          <a:lstStyle/>
          <a:p>
            <a:r>
              <a:rPr lang="es-ES" sz="40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rPr>
              <a:t>LINEAMIENTOS ALTERNATIVOS </a:t>
            </a:r>
            <a:endParaRPr lang="es-EC"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95375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3">
            <a:extLst>
              <a:ext uri="{FF2B5EF4-FFF2-40B4-BE49-F238E27FC236}">
                <a16:creationId xmlns:a16="http://schemas.microsoft.com/office/drawing/2014/main" id="{9856771B-914F-4A8F-81F2-C2A2016E86B8}"/>
              </a:ext>
            </a:extLst>
          </p:cNvPr>
          <p:cNvSpPr/>
          <p:nvPr/>
        </p:nvSpPr>
        <p:spPr>
          <a:xfrm>
            <a:off x="0" y="116358"/>
            <a:ext cx="8756854" cy="1585442"/>
          </a:xfrm>
          <a:prstGeom prst="round2Diag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800" dirty="0">
                <a:ln w="0"/>
                <a:solidFill>
                  <a:schemeClr val="tx1"/>
                </a:solidFill>
                <a:effectLst>
                  <a:outerShdw blurRad="38100" dist="19050" dir="2700000" algn="tl" rotWithShape="0">
                    <a:schemeClr val="dk1">
                      <a:alpha val="40000"/>
                    </a:schemeClr>
                  </a:outerShdw>
                </a:effectLst>
              </a:rPr>
              <a:t>GUÍA TRABAJO COLABORATIVO PARA EL DESARROLLO DE LA INTERCULTURALIDAD, EN LA UNIDAD EDUCATIVA SAN GERARDO </a:t>
            </a:r>
          </a:p>
        </p:txBody>
      </p:sp>
      <p:graphicFrame>
        <p:nvGraphicFramePr>
          <p:cNvPr id="2" name="Diagrama 1">
            <a:extLst>
              <a:ext uri="{FF2B5EF4-FFF2-40B4-BE49-F238E27FC236}">
                <a16:creationId xmlns:a16="http://schemas.microsoft.com/office/drawing/2014/main" id="{F316B3B0-7B72-4B7E-A9B9-66FCA44634A0}"/>
              </a:ext>
            </a:extLst>
          </p:cNvPr>
          <p:cNvGraphicFramePr/>
          <p:nvPr>
            <p:extLst>
              <p:ext uri="{D42A27DB-BD31-4B8C-83A1-F6EECF244321}">
                <p14:modId xmlns:p14="http://schemas.microsoft.com/office/powerpoint/2010/main" val="3697452093"/>
              </p:ext>
            </p:extLst>
          </p:nvPr>
        </p:nvGraphicFramePr>
        <p:xfrm>
          <a:off x="763602" y="1701800"/>
          <a:ext cx="9142398" cy="489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6326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2012</Words>
  <Application>Microsoft Office PowerPoint</Application>
  <PresentationFormat>Presentación en pantalla (4:3)</PresentationFormat>
  <Paragraphs>374</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Colonna MT</vt:lpstr>
      <vt:lpstr>Symbol</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Fausto Quishpi S.</dc:creator>
  <cp:lastModifiedBy>Emilia Pérez</cp:lastModifiedBy>
  <cp:revision>106</cp:revision>
  <cp:lastPrinted>2018-12-15T23:46:14Z</cp:lastPrinted>
  <dcterms:created xsi:type="dcterms:W3CDTF">2018-11-10T21:05:07Z</dcterms:created>
  <dcterms:modified xsi:type="dcterms:W3CDTF">2018-12-17T01:19:09Z</dcterms:modified>
</cp:coreProperties>
</file>