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4" r:id="rId1"/>
  </p:sldMasterIdLst>
  <p:sldIdLst>
    <p:sldId id="256" r:id="rId2"/>
    <p:sldId id="262" r:id="rId3"/>
    <p:sldId id="265" r:id="rId4"/>
    <p:sldId id="269" r:id="rId5"/>
    <p:sldId id="264" r:id="rId6"/>
    <p:sldId id="289" r:id="rId7"/>
    <p:sldId id="271" r:id="rId8"/>
    <p:sldId id="272" r:id="rId9"/>
    <p:sldId id="273" r:id="rId10"/>
    <p:sldId id="268" r:id="rId11"/>
    <p:sldId id="279" r:id="rId12"/>
    <p:sldId id="276" r:id="rId13"/>
    <p:sldId id="288" r:id="rId14"/>
    <p:sldId id="277" r:id="rId15"/>
    <p:sldId id="285" r:id="rId16"/>
    <p:sldId id="297" r:id="rId17"/>
    <p:sldId id="281" r:id="rId18"/>
    <p:sldId id="278" r:id="rId19"/>
    <p:sldId id="280" r:id="rId20"/>
    <p:sldId id="291" r:id="rId21"/>
    <p:sldId id="293" r:id="rId22"/>
    <p:sldId id="292" r:id="rId23"/>
    <p:sldId id="290" r:id="rId24"/>
    <p:sldId id="294" r:id="rId25"/>
    <p:sldId id="295" r:id="rId26"/>
    <p:sldId id="296" r:id="rId27"/>
    <p:sldId id="284" r:id="rId2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6FFFF"/>
    <a:srgbClr val="6A243F"/>
    <a:srgbClr val="800000"/>
    <a:srgbClr val="FFFFCC"/>
    <a:srgbClr val="FFCC00"/>
    <a:srgbClr val="FF5050"/>
    <a:srgbClr val="0066CC"/>
    <a:srgbClr val="99CCFF"/>
    <a:srgbClr val="4F3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09" autoAdjust="0"/>
  </p:normalViewPr>
  <p:slideViewPr>
    <p:cSldViewPr>
      <p:cViewPr>
        <p:scale>
          <a:sx n="78" d="100"/>
          <a:sy n="78" d="100"/>
        </p:scale>
        <p:origin x="-92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E" sz="1100" b="1" i="0" u="none" strike="noStrike" baseline="0"/>
              <a:t>¿Usted cree que la implementación de rincones de aula ayudaría en el periodo de adaptación de los niños y niñas?</a:t>
            </a:r>
            <a:endParaRPr lang="en-US" sz="1100"/>
          </a:p>
        </c:rich>
      </c:tx>
      <c:layout>
        <c:manualLayout>
          <c:xMode val="edge"/>
          <c:yMode val="edge"/>
          <c:x val="0.12134708862586276"/>
          <c:y val="4.4370493621741745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0128390201224845E-2"/>
          <c:y val="0.23102222455138199"/>
          <c:w val="0.88459395574719968"/>
          <c:h val="0.7677798594643247"/>
        </c:manualLayout>
      </c:layout>
      <c:pie3DChart>
        <c:varyColors val="1"/>
        <c:ser>
          <c:idx val="0"/>
          <c:order val="0"/>
          <c:tx>
            <c:strRef>
              <c:f>Hoja1!$D$111</c:f>
              <c:strCache>
                <c:ptCount val="1"/>
                <c:pt idx="0">
                  <c:v>PORCENTAJE</c:v>
                </c:pt>
              </c:strCache>
            </c:strRef>
          </c:tx>
          <c:explosion val="25"/>
          <c:dPt>
            <c:idx val="0"/>
            <c:bubble3D val="0"/>
            <c:spPr>
              <a:solidFill>
                <a:srgbClr val="FF5050"/>
              </a:solidFill>
            </c:spPr>
          </c:dPt>
          <c:dLbls>
            <c:dLbl>
              <c:idx val="0"/>
              <c:tx>
                <c:rich>
                  <a:bodyPr/>
                  <a:lstStyle/>
                  <a:p>
                    <a:r>
                      <a:rPr lang="en-US" sz="2000" dirty="0"/>
                      <a:t>100%</a:t>
                    </a:r>
                  </a:p>
                </c:rich>
              </c:tx>
              <c:showLegendKey val="0"/>
              <c:showVal val="1"/>
              <c:showCatName val="0"/>
              <c:showSerName val="0"/>
              <c:showPercent val="0"/>
              <c:showBubbleSize val="0"/>
            </c:dLbl>
            <c:dLbl>
              <c:idx val="1"/>
              <c:delete val="1"/>
            </c:dLbl>
            <c:showLegendKey val="0"/>
            <c:showVal val="1"/>
            <c:showCatName val="0"/>
            <c:showSerName val="0"/>
            <c:showPercent val="0"/>
            <c:showBubbleSize val="0"/>
            <c:showLeaderLines val="1"/>
          </c:dLbls>
          <c:cat>
            <c:strRef>
              <c:f>Hoja1!$C$112:$C$113</c:f>
              <c:strCache>
                <c:ptCount val="2"/>
                <c:pt idx="0">
                  <c:v>SI</c:v>
                </c:pt>
                <c:pt idx="1">
                  <c:v>NO</c:v>
                </c:pt>
              </c:strCache>
            </c:strRef>
          </c:cat>
          <c:val>
            <c:numRef>
              <c:f>Hoja1!$D$112:$D$113</c:f>
              <c:numCache>
                <c:formatCode>0%</c:formatCode>
                <c:ptCount val="2"/>
                <c:pt idx="0">
                  <c:v>1</c:v>
                </c:pt>
                <c:pt idx="1">
                  <c:v>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84192960041476872"/>
          <c:y val="0.52582433651162941"/>
          <c:w val="0.14259940903252466"/>
          <c:h val="0.32915296993144555"/>
        </c:manualLayout>
      </c:layout>
      <c:overlay val="0"/>
      <c:spPr>
        <a:ln>
          <a:solidFill>
            <a:schemeClr val="bg2">
              <a:lumMod val="75000"/>
            </a:schemeClr>
          </a:solidFill>
        </a:ln>
      </c:spPr>
      <c:txPr>
        <a:bodyPr/>
        <a:lstStyle/>
        <a:p>
          <a:pPr>
            <a:defRPr sz="1400"/>
          </a:pPr>
          <a:endParaRPr lang="es-EC"/>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Desarrollar la Inteligencia verbal-Lingüística</a:t>
            </a: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Hoja1!$C$117</c:f>
              <c:strCache>
                <c:ptCount val="1"/>
                <c:pt idx="0">
                  <c:v>Desarrollar la Inteligencia Lingüística</c:v>
                </c:pt>
              </c:strCache>
            </c:strRef>
          </c:tx>
          <c:spPr>
            <a:solidFill>
              <a:srgbClr val="0099FF"/>
            </a:solidFill>
          </c:spPr>
          <c:explosion val="25"/>
          <c:dLbls>
            <c:dLbl>
              <c:idx val="0"/>
              <c:delete val="1"/>
            </c:dLbl>
            <c:dLbl>
              <c:idx val="1"/>
              <c:delete val="1"/>
            </c:dLbl>
            <c:dLbl>
              <c:idx val="2"/>
              <c:tx>
                <c:rich>
                  <a:bodyPr/>
                  <a:lstStyle/>
                  <a:p>
                    <a:r>
                      <a:rPr lang="en-US" sz="2000" dirty="0"/>
                      <a:t>100%</a:t>
                    </a:r>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Hoja1!$B$118:$B$120</c:f>
              <c:strCache>
                <c:ptCount val="3"/>
                <c:pt idx="0">
                  <c:v>NADA</c:v>
                </c:pt>
                <c:pt idx="1">
                  <c:v>POCO</c:v>
                </c:pt>
                <c:pt idx="2">
                  <c:v>MUCHO</c:v>
                </c:pt>
              </c:strCache>
            </c:strRef>
          </c:cat>
          <c:val>
            <c:numRef>
              <c:f>Hoja1!$C$118:$C$120</c:f>
              <c:numCache>
                <c:formatCode>0%</c:formatCode>
                <c:ptCount val="3"/>
                <c:pt idx="0">
                  <c:v>0</c:v>
                </c:pt>
                <c:pt idx="1">
                  <c:v>0</c:v>
                </c:pt>
                <c:pt idx="2">
                  <c:v>1</c:v>
                </c:pt>
              </c:numCache>
            </c:numRef>
          </c:val>
        </c:ser>
        <c:dLbls>
          <c:showLegendKey val="0"/>
          <c:showVal val="0"/>
          <c:showCatName val="0"/>
          <c:showSerName val="0"/>
          <c:showPercent val="0"/>
          <c:showBubbleSize val="0"/>
          <c:showLeaderLines val="1"/>
        </c:dLbls>
      </c:pie3DChart>
    </c:plotArea>
    <c:legend>
      <c:legendPos val="r"/>
      <c:legendEntry>
        <c:idx val="0"/>
        <c:delete val="1"/>
      </c:legendEntry>
      <c:legendEntry>
        <c:idx val="1"/>
        <c:delete val="1"/>
      </c:legendEntry>
      <c:legendEntry>
        <c:idx val="2"/>
        <c:txPr>
          <a:bodyPr/>
          <a:lstStyle/>
          <a:p>
            <a:pPr>
              <a:defRPr sz="1200"/>
            </a:pPr>
            <a:endParaRPr lang="es-EC"/>
          </a:p>
        </c:txPr>
      </c:legendEntry>
      <c:layout>
        <c:manualLayout>
          <c:xMode val="edge"/>
          <c:yMode val="edge"/>
          <c:x val="0.7791433667864065"/>
          <c:y val="0.56221868316657808"/>
          <c:w val="0.20405955775636919"/>
          <c:h val="0.10779892657555469"/>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912684615500897"/>
          <c:y val="8.1272715729998252E-2"/>
          <c:w val="0.6746384514435696"/>
          <c:h val="0.83819444444444446"/>
        </c:manualLayout>
      </c:layout>
      <c:lineChart>
        <c:grouping val="stacked"/>
        <c:varyColors val="0"/>
        <c:ser>
          <c:idx val="0"/>
          <c:order val="0"/>
          <c:tx>
            <c:strRef>
              <c:f>Hoja1!$D$47</c:f>
              <c:strCache>
                <c:ptCount val="1"/>
                <c:pt idx="0">
                  <c:v>INICIAL</c:v>
                </c:pt>
              </c:strCache>
            </c:strRef>
          </c:tx>
          <c:marker>
            <c:symbol val="none"/>
          </c:marker>
          <c:dLbls>
            <c:dLbl>
              <c:idx val="0"/>
              <c:layout>
                <c:manualLayout>
                  <c:x val="-1.38888888888889E-2"/>
                  <c:y val="9.2592592592592962E-2"/>
                </c:manualLayout>
              </c:layout>
              <c:tx>
                <c:rich>
                  <a:bodyPr/>
                  <a:lstStyle/>
                  <a:p>
                    <a:r>
                      <a:rPr lang="en-US" sz="1200" dirty="0"/>
                      <a:t>41</a:t>
                    </a:r>
                    <a:r>
                      <a:rPr lang="en-US" sz="1200" dirty="0" smtClean="0"/>
                      <a:t>% (13 </a:t>
                    </a:r>
                    <a:r>
                      <a:rPr lang="en-US" sz="1200" dirty="0" err="1" smtClean="0"/>
                      <a:t>niños</a:t>
                    </a:r>
                    <a:r>
                      <a:rPr lang="en-US" sz="1200" dirty="0" smtClean="0"/>
                      <a:t>)</a:t>
                    </a:r>
                    <a:endParaRPr lang="en-US" sz="1200" dirty="0"/>
                  </a:p>
                </c:rich>
              </c:tx>
              <c:showLegendKey val="0"/>
              <c:showVal val="1"/>
              <c:showCatName val="0"/>
              <c:showSerName val="0"/>
              <c:showPercent val="0"/>
              <c:showBubbleSize val="0"/>
            </c:dLbl>
            <c:dLbl>
              <c:idx val="1"/>
              <c:layout>
                <c:manualLayout>
                  <c:x val="0"/>
                  <c:y val="3.2407407407407489E-2"/>
                </c:manualLayout>
              </c:layout>
              <c:tx>
                <c:rich>
                  <a:bodyPr/>
                  <a:lstStyle/>
                  <a:p>
                    <a:r>
                      <a:rPr lang="en-US" dirty="0"/>
                      <a:t>25</a:t>
                    </a:r>
                    <a:r>
                      <a:rPr lang="en-US" dirty="0" smtClean="0"/>
                      <a:t>%(8 </a:t>
                    </a:r>
                    <a:r>
                      <a:rPr lang="en-US" dirty="0" err="1" smtClean="0"/>
                      <a:t>niños</a:t>
                    </a:r>
                    <a:r>
                      <a:rPr lang="en-US" dirty="0" smtClean="0"/>
                      <a:t>)</a:t>
                    </a:r>
                    <a:endParaRPr lang="en-US" dirty="0"/>
                  </a:p>
                </c:rich>
              </c:tx>
              <c:showLegendKey val="0"/>
              <c:showVal val="1"/>
              <c:showCatName val="0"/>
              <c:showSerName val="0"/>
              <c:showPercent val="0"/>
              <c:showBubbleSize val="0"/>
            </c:dLbl>
            <c:dLbl>
              <c:idx val="2"/>
              <c:tx>
                <c:rich>
                  <a:bodyPr/>
                  <a:lstStyle/>
                  <a:p>
                    <a:r>
                      <a:rPr lang="en-US"/>
                      <a:t>34</a:t>
                    </a:r>
                    <a:r>
                      <a:rPr lang="en-US" smtClean="0"/>
                      <a:t>%</a:t>
                    </a:r>
                  </a:p>
                  <a:p>
                    <a:r>
                      <a:rPr lang="en-US" smtClean="0"/>
                      <a:t>(11 niños)</a:t>
                    </a:r>
                    <a:endParaRPr lang="en-US"/>
                  </a:p>
                </c:rich>
              </c:tx>
              <c:showLegendKey val="0"/>
              <c:showVal val="1"/>
              <c:showCatName val="0"/>
              <c:showSerName val="0"/>
              <c:showPercent val="0"/>
              <c:showBubbleSize val="0"/>
            </c:dLbl>
            <c:txPr>
              <a:bodyPr/>
              <a:lstStyle/>
              <a:p>
                <a:pPr>
                  <a:defRPr sz="1200"/>
                </a:pPr>
                <a:endParaRPr lang="es-EC"/>
              </a:p>
            </c:txPr>
            <c:showLegendKey val="0"/>
            <c:showVal val="1"/>
            <c:showCatName val="0"/>
            <c:showSerName val="0"/>
            <c:showPercent val="0"/>
            <c:showBubbleSize val="0"/>
            <c:showLeaderLines val="0"/>
          </c:dLbls>
          <c:cat>
            <c:strRef>
              <c:f>Hoja1!$E$46:$G$46</c:f>
              <c:strCache>
                <c:ptCount val="3"/>
                <c:pt idx="0">
                  <c:v>INICIADA</c:v>
                </c:pt>
                <c:pt idx="1">
                  <c:v>EN PROCESO</c:v>
                </c:pt>
                <c:pt idx="2">
                  <c:v>ADQUIRIDA</c:v>
                </c:pt>
              </c:strCache>
            </c:strRef>
          </c:cat>
          <c:val>
            <c:numRef>
              <c:f>Hoja1!$E$47:$G$47</c:f>
              <c:numCache>
                <c:formatCode>0%</c:formatCode>
                <c:ptCount val="3"/>
                <c:pt idx="0">
                  <c:v>0.41000000000000031</c:v>
                </c:pt>
                <c:pt idx="1">
                  <c:v>0.25</c:v>
                </c:pt>
                <c:pt idx="2">
                  <c:v>0.34</c:v>
                </c:pt>
              </c:numCache>
            </c:numRef>
          </c:val>
          <c:smooth val="0"/>
        </c:ser>
        <c:ser>
          <c:idx val="1"/>
          <c:order val="1"/>
          <c:tx>
            <c:strRef>
              <c:f>Hoja1!$D$48</c:f>
              <c:strCache>
                <c:ptCount val="1"/>
                <c:pt idx="0">
                  <c:v>FINAL</c:v>
                </c:pt>
              </c:strCache>
            </c:strRef>
          </c:tx>
          <c:marker>
            <c:symbol val="none"/>
          </c:marker>
          <c:dLbls>
            <c:dLbl>
              <c:idx val="0"/>
              <c:layout>
                <c:manualLayout>
                  <c:x val="-3.3333333333333305E-2"/>
                  <c:y val="-6.0185185185185147E-2"/>
                </c:manualLayout>
              </c:layout>
              <c:tx>
                <c:rich>
                  <a:bodyPr/>
                  <a:lstStyle/>
                  <a:p>
                    <a:r>
                      <a:rPr lang="en-US" dirty="0"/>
                      <a:t>3</a:t>
                    </a:r>
                    <a:r>
                      <a:rPr lang="en-US" dirty="0" smtClean="0"/>
                      <a:t>% (1 </a:t>
                    </a:r>
                    <a:r>
                      <a:rPr lang="en-US" dirty="0" err="1" smtClean="0"/>
                      <a:t>niño</a:t>
                    </a:r>
                    <a:r>
                      <a:rPr lang="en-US" dirty="0" smtClean="0"/>
                      <a:t>)</a:t>
                    </a:r>
                    <a:endParaRPr lang="en-US" dirty="0"/>
                  </a:p>
                </c:rich>
              </c:tx>
              <c:showLegendKey val="0"/>
              <c:showVal val="1"/>
              <c:showCatName val="0"/>
              <c:showSerName val="0"/>
              <c:showPercent val="0"/>
              <c:showBubbleSize val="0"/>
            </c:dLbl>
            <c:dLbl>
              <c:idx val="1"/>
              <c:layout>
                <c:manualLayout>
                  <c:x val="-5.0000000000000093E-2"/>
                  <c:y val="-7.8703703703703734E-2"/>
                </c:manualLayout>
              </c:layout>
              <c:showLegendKey val="0"/>
              <c:showVal val="1"/>
              <c:showCatName val="0"/>
              <c:showSerName val="0"/>
              <c:showPercent val="0"/>
              <c:showBubbleSize val="0"/>
            </c:dLbl>
            <c:dLbl>
              <c:idx val="2"/>
              <c:tx>
                <c:rich>
                  <a:bodyPr/>
                  <a:lstStyle/>
                  <a:p>
                    <a:r>
                      <a:rPr lang="en-US"/>
                      <a:t>94</a:t>
                    </a:r>
                    <a:r>
                      <a:rPr lang="en-US" smtClean="0"/>
                      <a:t>%</a:t>
                    </a:r>
                  </a:p>
                  <a:p>
                    <a:r>
                      <a:rPr lang="en-US" smtClean="0"/>
                      <a:t>(30</a:t>
                    </a:r>
                    <a:r>
                      <a:rPr lang="en-US" baseline="0" smtClean="0"/>
                      <a:t> </a:t>
                    </a:r>
                    <a:r>
                      <a:rPr lang="en-US" smtClean="0"/>
                      <a:t>niños)</a:t>
                    </a:r>
                    <a:endParaRPr lang="en-US"/>
                  </a:p>
                </c:rich>
              </c:tx>
              <c:showLegendKey val="0"/>
              <c:showVal val="1"/>
              <c:showCatName val="0"/>
              <c:showSerName val="0"/>
              <c:showPercent val="0"/>
              <c:showBubbleSize val="0"/>
            </c:dLbl>
            <c:txPr>
              <a:bodyPr/>
              <a:lstStyle/>
              <a:p>
                <a:pPr>
                  <a:defRPr sz="1200"/>
                </a:pPr>
                <a:endParaRPr lang="es-EC"/>
              </a:p>
            </c:txPr>
            <c:showLegendKey val="0"/>
            <c:showVal val="1"/>
            <c:showCatName val="0"/>
            <c:showSerName val="0"/>
            <c:showPercent val="0"/>
            <c:showBubbleSize val="0"/>
            <c:showLeaderLines val="0"/>
          </c:dLbls>
          <c:cat>
            <c:strRef>
              <c:f>Hoja1!$E$46:$G$46</c:f>
              <c:strCache>
                <c:ptCount val="3"/>
                <c:pt idx="0">
                  <c:v>INICIADA</c:v>
                </c:pt>
                <c:pt idx="1">
                  <c:v>EN PROCESO</c:v>
                </c:pt>
                <c:pt idx="2">
                  <c:v>ADQUIRIDA</c:v>
                </c:pt>
              </c:strCache>
            </c:strRef>
          </c:cat>
          <c:val>
            <c:numRef>
              <c:f>Hoja1!$E$48:$G$48</c:f>
              <c:numCache>
                <c:formatCode>0%</c:formatCode>
                <c:ptCount val="3"/>
                <c:pt idx="0">
                  <c:v>3.0000000000000002E-2</c:v>
                </c:pt>
                <c:pt idx="1">
                  <c:v>3.0000000000000002E-2</c:v>
                </c:pt>
                <c:pt idx="2">
                  <c:v>0.94000000000000061</c:v>
                </c:pt>
              </c:numCache>
            </c:numRef>
          </c:val>
          <c:smooth val="0"/>
        </c:ser>
        <c:dLbls>
          <c:showLegendKey val="0"/>
          <c:showVal val="0"/>
          <c:showCatName val="0"/>
          <c:showSerName val="0"/>
          <c:showPercent val="0"/>
          <c:showBubbleSize val="0"/>
        </c:dLbls>
        <c:marker val="1"/>
        <c:smooth val="0"/>
        <c:axId val="101612160"/>
        <c:axId val="101634432"/>
      </c:lineChart>
      <c:catAx>
        <c:axId val="101612160"/>
        <c:scaling>
          <c:orientation val="minMax"/>
        </c:scaling>
        <c:delete val="0"/>
        <c:axPos val="b"/>
        <c:majorTickMark val="out"/>
        <c:minorTickMark val="none"/>
        <c:tickLblPos val="nextTo"/>
        <c:crossAx val="101634432"/>
        <c:crosses val="autoZero"/>
        <c:auto val="1"/>
        <c:lblAlgn val="ctr"/>
        <c:lblOffset val="100"/>
        <c:noMultiLvlLbl val="0"/>
      </c:catAx>
      <c:valAx>
        <c:axId val="101634432"/>
        <c:scaling>
          <c:orientation val="minMax"/>
        </c:scaling>
        <c:delete val="0"/>
        <c:axPos val="l"/>
        <c:numFmt formatCode="0%" sourceLinked="1"/>
        <c:majorTickMark val="out"/>
        <c:minorTickMark val="none"/>
        <c:tickLblPos val="nextTo"/>
        <c:crossAx val="101612160"/>
        <c:crosses val="autoZero"/>
        <c:crossBetween val="between"/>
      </c:valAx>
      <c:spPr>
        <a:solidFill>
          <a:schemeClr val="accent1">
            <a:lumMod val="60000"/>
            <a:lumOff val="40000"/>
          </a:schemeClr>
        </a:solidFill>
      </c:spPr>
    </c:plotArea>
    <c:legend>
      <c:legendPos val="r"/>
      <c:overlay val="0"/>
    </c:legend>
    <c:plotVisOnly val="1"/>
    <c:dispBlanksAs val="zero"/>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451228-3FA8-4CD5-B69F-069B37137D6A}" type="doc">
      <dgm:prSet loTypeId="urn:microsoft.com/office/officeart/2005/8/layout/hList7#1" loCatId="list" qsTypeId="urn:microsoft.com/office/officeart/2005/8/quickstyle/simple1" qsCatId="simple" csTypeId="urn:microsoft.com/office/officeart/2005/8/colors/accent1_2" csCatId="accent1" phldr="1"/>
      <dgm:spPr/>
    </dgm:pt>
    <dgm:pt modelId="{1A9FD279-DBEF-44D7-98C8-B2296E227073}">
      <dgm:prSet phldrT="[Texto]" custT="1"/>
      <dgm:spPr/>
      <dgm:t>
        <a:bodyPr/>
        <a:lstStyle/>
        <a:p>
          <a:r>
            <a:rPr lang="es-EC" sz="1050" dirty="0" smtClean="0">
              <a:solidFill>
                <a:schemeClr val="tx1"/>
              </a:solidFill>
            </a:rPr>
            <a:t>El periodo de adaptación es el tiempo que transcurre desde que el niño-a llega por primera vez a la escuela hasta que ya se desenvuelva con normalidad dentro de ella.</a:t>
          </a:r>
          <a:endParaRPr lang="es-EC" sz="1050" dirty="0">
            <a:solidFill>
              <a:schemeClr val="tx1"/>
            </a:solidFill>
          </a:endParaRPr>
        </a:p>
      </dgm:t>
    </dgm:pt>
    <dgm:pt modelId="{4B5E6DC6-45A7-44B2-90A8-02B8A8AE5926}" type="parTrans" cxnId="{C17A45AA-6E2A-40D5-981E-2C724AF17333}">
      <dgm:prSet/>
      <dgm:spPr/>
      <dgm:t>
        <a:bodyPr/>
        <a:lstStyle/>
        <a:p>
          <a:endParaRPr lang="es-EC"/>
        </a:p>
      </dgm:t>
    </dgm:pt>
    <dgm:pt modelId="{46D42F33-4AF3-4DED-B315-5A9086092C43}" type="sibTrans" cxnId="{C17A45AA-6E2A-40D5-981E-2C724AF17333}">
      <dgm:prSet/>
      <dgm:spPr/>
      <dgm:t>
        <a:bodyPr/>
        <a:lstStyle/>
        <a:p>
          <a:endParaRPr lang="es-EC"/>
        </a:p>
      </dgm:t>
    </dgm:pt>
    <dgm:pt modelId="{0CF6D212-F731-4FD1-A4B7-48422C6C7759}">
      <dgm:prSet phldrT="[Texto]" custT="1"/>
      <dgm:spPr/>
      <dgm:t>
        <a:bodyPr/>
        <a:lstStyle/>
        <a:p>
          <a:r>
            <a:rPr lang="es-EC" sz="1050" dirty="0" smtClean="0">
              <a:solidFill>
                <a:schemeClr val="tx1"/>
              </a:solidFill>
            </a:rPr>
            <a:t>Desde el punto de vista pedagógico, adquiere gran importancia la separación del hogar e incorporarse a la escuela</a:t>
          </a:r>
          <a:endParaRPr lang="es-EC" sz="1050" dirty="0">
            <a:solidFill>
              <a:schemeClr val="tx1"/>
            </a:solidFill>
          </a:endParaRPr>
        </a:p>
      </dgm:t>
    </dgm:pt>
    <dgm:pt modelId="{6FFFABBD-52B6-428B-A549-67A22904F5D3}" type="parTrans" cxnId="{51118C81-4723-4F16-B1E3-FCC280EB8342}">
      <dgm:prSet/>
      <dgm:spPr/>
      <dgm:t>
        <a:bodyPr/>
        <a:lstStyle/>
        <a:p>
          <a:endParaRPr lang="es-EC"/>
        </a:p>
      </dgm:t>
    </dgm:pt>
    <dgm:pt modelId="{EAC362FA-57B8-452A-B34B-B0746C0F2A21}" type="sibTrans" cxnId="{51118C81-4723-4F16-B1E3-FCC280EB8342}">
      <dgm:prSet/>
      <dgm:spPr/>
      <dgm:t>
        <a:bodyPr/>
        <a:lstStyle/>
        <a:p>
          <a:endParaRPr lang="es-EC"/>
        </a:p>
      </dgm:t>
    </dgm:pt>
    <dgm:pt modelId="{4ECEA728-480A-468A-856F-D6310BFD9E58}">
      <dgm:prSet phldrT="[Texto]" custT="1"/>
      <dgm:spPr/>
      <dgm:t>
        <a:bodyPr/>
        <a:lstStyle/>
        <a:p>
          <a:r>
            <a:rPr lang="es-EC" sz="1050" dirty="0" smtClean="0">
              <a:solidFill>
                <a:schemeClr val="tx1"/>
              </a:solidFill>
            </a:rPr>
            <a:t>Para que este proceso se lleve a cabo de manera adecuada es importante utilizar estrategias como el trabajo colaborativo y la utilización de los rincones, que por sus características lúdicas van a ser de gran atractivo para los niños.</a:t>
          </a:r>
          <a:endParaRPr lang="es-EC" sz="1050" dirty="0">
            <a:solidFill>
              <a:schemeClr val="tx1"/>
            </a:solidFill>
          </a:endParaRPr>
        </a:p>
      </dgm:t>
    </dgm:pt>
    <dgm:pt modelId="{7A24B02F-36AE-4F3D-9D9D-A6AF2847F345}" type="parTrans" cxnId="{24A545BA-E3F2-4868-9EF7-A61598AA96B0}">
      <dgm:prSet/>
      <dgm:spPr/>
      <dgm:t>
        <a:bodyPr/>
        <a:lstStyle/>
        <a:p>
          <a:endParaRPr lang="es-EC"/>
        </a:p>
      </dgm:t>
    </dgm:pt>
    <dgm:pt modelId="{F8D867A8-8C68-46AA-B60A-9AC75F2E961F}" type="sibTrans" cxnId="{24A545BA-E3F2-4868-9EF7-A61598AA96B0}">
      <dgm:prSet/>
      <dgm:spPr/>
      <dgm:t>
        <a:bodyPr/>
        <a:lstStyle/>
        <a:p>
          <a:endParaRPr lang="es-EC"/>
        </a:p>
      </dgm:t>
    </dgm:pt>
    <dgm:pt modelId="{739D85F3-4878-453F-AFCA-87C58028F240}" type="pres">
      <dgm:prSet presAssocID="{A7451228-3FA8-4CD5-B69F-069B37137D6A}" presName="Name0" presStyleCnt="0">
        <dgm:presLayoutVars>
          <dgm:dir/>
          <dgm:resizeHandles val="exact"/>
        </dgm:presLayoutVars>
      </dgm:prSet>
      <dgm:spPr/>
    </dgm:pt>
    <dgm:pt modelId="{964C89F5-2935-4B77-A2F5-F4880DE31CCF}" type="pres">
      <dgm:prSet presAssocID="{A7451228-3FA8-4CD5-B69F-069B37137D6A}" presName="fgShape" presStyleLbl="fgShp" presStyleIdx="0" presStyleCnt="1" custLinFactNeighborX="1373" custLinFactNeighborY="58312"/>
      <dgm:spPr/>
    </dgm:pt>
    <dgm:pt modelId="{96605DFE-F42F-4DB9-9ABC-BE5A55CC9C40}" type="pres">
      <dgm:prSet presAssocID="{A7451228-3FA8-4CD5-B69F-069B37137D6A}" presName="linComp" presStyleCnt="0"/>
      <dgm:spPr/>
    </dgm:pt>
    <dgm:pt modelId="{87544836-C881-4153-A8A0-78A3DA5497D4}" type="pres">
      <dgm:prSet presAssocID="{1A9FD279-DBEF-44D7-98C8-B2296E227073}" presName="compNode" presStyleCnt="0"/>
      <dgm:spPr/>
    </dgm:pt>
    <dgm:pt modelId="{D884DEFF-E82D-41F3-8B1B-6BAFFB199672}" type="pres">
      <dgm:prSet presAssocID="{1A9FD279-DBEF-44D7-98C8-B2296E227073}" presName="bkgdShape" presStyleLbl="node1" presStyleIdx="0" presStyleCnt="3"/>
      <dgm:spPr/>
      <dgm:t>
        <a:bodyPr/>
        <a:lstStyle/>
        <a:p>
          <a:endParaRPr lang="es-EC"/>
        </a:p>
      </dgm:t>
    </dgm:pt>
    <dgm:pt modelId="{4EEC8105-BC65-4179-B891-49C9762C20B3}" type="pres">
      <dgm:prSet presAssocID="{1A9FD279-DBEF-44D7-98C8-B2296E227073}" presName="nodeTx" presStyleLbl="node1" presStyleIdx="0" presStyleCnt="3">
        <dgm:presLayoutVars>
          <dgm:bulletEnabled val="1"/>
        </dgm:presLayoutVars>
      </dgm:prSet>
      <dgm:spPr/>
      <dgm:t>
        <a:bodyPr/>
        <a:lstStyle/>
        <a:p>
          <a:endParaRPr lang="es-EC"/>
        </a:p>
      </dgm:t>
    </dgm:pt>
    <dgm:pt modelId="{5526CCCE-95C4-441A-96B8-FE679B9E1030}" type="pres">
      <dgm:prSet presAssocID="{1A9FD279-DBEF-44D7-98C8-B2296E227073}" presName="invisiNode" presStyleLbl="node1" presStyleIdx="0" presStyleCnt="3"/>
      <dgm:spPr/>
    </dgm:pt>
    <dgm:pt modelId="{69C063A1-F1AC-4521-B35C-DF8D953E56D6}" type="pres">
      <dgm:prSet presAssocID="{1A9FD279-DBEF-44D7-98C8-B2296E227073}" presName="imagNode" presStyleLbl="fgImgPlace1" presStyleIdx="0" presStyleCnt="3"/>
      <dgm:spPr>
        <a:blipFill rotWithShape="0">
          <a:blip xmlns:r="http://schemas.openxmlformats.org/officeDocument/2006/relationships" r:embed="rId1"/>
          <a:stretch>
            <a:fillRect/>
          </a:stretch>
        </a:blipFill>
      </dgm:spPr>
    </dgm:pt>
    <dgm:pt modelId="{34223819-5E1A-4111-99B2-91A4900DE54C}" type="pres">
      <dgm:prSet presAssocID="{46D42F33-4AF3-4DED-B315-5A9086092C43}" presName="sibTrans" presStyleLbl="sibTrans2D1" presStyleIdx="0" presStyleCnt="0"/>
      <dgm:spPr/>
      <dgm:t>
        <a:bodyPr/>
        <a:lstStyle/>
        <a:p>
          <a:endParaRPr lang="es-EC"/>
        </a:p>
      </dgm:t>
    </dgm:pt>
    <dgm:pt modelId="{423DCE81-9645-416D-9A79-47D840671FC3}" type="pres">
      <dgm:prSet presAssocID="{0CF6D212-F731-4FD1-A4B7-48422C6C7759}" presName="compNode" presStyleCnt="0"/>
      <dgm:spPr/>
    </dgm:pt>
    <dgm:pt modelId="{CDE0EF14-0CA7-478D-92C3-B03E54FF9C38}" type="pres">
      <dgm:prSet presAssocID="{0CF6D212-F731-4FD1-A4B7-48422C6C7759}" presName="bkgdShape" presStyleLbl="node1" presStyleIdx="1" presStyleCnt="3"/>
      <dgm:spPr/>
      <dgm:t>
        <a:bodyPr/>
        <a:lstStyle/>
        <a:p>
          <a:endParaRPr lang="es-EC"/>
        </a:p>
      </dgm:t>
    </dgm:pt>
    <dgm:pt modelId="{92CCDC58-06C8-4E37-9CF3-4F81EF87D145}" type="pres">
      <dgm:prSet presAssocID="{0CF6D212-F731-4FD1-A4B7-48422C6C7759}" presName="nodeTx" presStyleLbl="node1" presStyleIdx="1" presStyleCnt="3">
        <dgm:presLayoutVars>
          <dgm:bulletEnabled val="1"/>
        </dgm:presLayoutVars>
      </dgm:prSet>
      <dgm:spPr/>
      <dgm:t>
        <a:bodyPr/>
        <a:lstStyle/>
        <a:p>
          <a:endParaRPr lang="es-EC"/>
        </a:p>
      </dgm:t>
    </dgm:pt>
    <dgm:pt modelId="{C8FB4020-2C78-484E-9480-E9D1BBB6C7BC}" type="pres">
      <dgm:prSet presAssocID="{0CF6D212-F731-4FD1-A4B7-48422C6C7759}" presName="invisiNode" presStyleLbl="node1" presStyleIdx="1" presStyleCnt="3"/>
      <dgm:spPr/>
    </dgm:pt>
    <dgm:pt modelId="{42990416-A503-4CB9-BA2E-8BB1BFC06508}" type="pres">
      <dgm:prSet presAssocID="{0CF6D212-F731-4FD1-A4B7-48422C6C7759}" presName="imagNode" presStyleLbl="fgImgPlace1" presStyleIdx="1" presStyleCnt="3"/>
      <dgm:spPr>
        <a:blipFill rotWithShape="0">
          <a:blip xmlns:r="http://schemas.openxmlformats.org/officeDocument/2006/relationships" r:embed="rId2"/>
          <a:stretch>
            <a:fillRect/>
          </a:stretch>
        </a:blipFill>
      </dgm:spPr>
    </dgm:pt>
    <dgm:pt modelId="{2DC2038A-CF06-457C-8BE7-09C13481260B}" type="pres">
      <dgm:prSet presAssocID="{EAC362FA-57B8-452A-B34B-B0746C0F2A21}" presName="sibTrans" presStyleLbl="sibTrans2D1" presStyleIdx="0" presStyleCnt="0"/>
      <dgm:spPr/>
      <dgm:t>
        <a:bodyPr/>
        <a:lstStyle/>
        <a:p>
          <a:endParaRPr lang="es-EC"/>
        </a:p>
      </dgm:t>
    </dgm:pt>
    <dgm:pt modelId="{54C198F2-E17D-4F1A-9E34-A15140448BD3}" type="pres">
      <dgm:prSet presAssocID="{4ECEA728-480A-468A-856F-D6310BFD9E58}" presName="compNode" presStyleCnt="0"/>
      <dgm:spPr/>
    </dgm:pt>
    <dgm:pt modelId="{B73908B1-BDFB-4B67-A3F9-8B4177D23D73}" type="pres">
      <dgm:prSet presAssocID="{4ECEA728-480A-468A-856F-D6310BFD9E58}" presName="bkgdShape" presStyleLbl="node1" presStyleIdx="2" presStyleCnt="3"/>
      <dgm:spPr/>
      <dgm:t>
        <a:bodyPr/>
        <a:lstStyle/>
        <a:p>
          <a:endParaRPr lang="es-EC"/>
        </a:p>
      </dgm:t>
    </dgm:pt>
    <dgm:pt modelId="{A0DC0E84-3CAB-475D-903F-617B254476B8}" type="pres">
      <dgm:prSet presAssocID="{4ECEA728-480A-468A-856F-D6310BFD9E58}" presName="nodeTx" presStyleLbl="node1" presStyleIdx="2" presStyleCnt="3">
        <dgm:presLayoutVars>
          <dgm:bulletEnabled val="1"/>
        </dgm:presLayoutVars>
      </dgm:prSet>
      <dgm:spPr/>
      <dgm:t>
        <a:bodyPr/>
        <a:lstStyle/>
        <a:p>
          <a:endParaRPr lang="es-EC"/>
        </a:p>
      </dgm:t>
    </dgm:pt>
    <dgm:pt modelId="{6D937B87-20F5-4E42-AFD8-743341A9AAE5}" type="pres">
      <dgm:prSet presAssocID="{4ECEA728-480A-468A-856F-D6310BFD9E58}" presName="invisiNode" presStyleLbl="node1" presStyleIdx="2" presStyleCnt="3"/>
      <dgm:spPr/>
    </dgm:pt>
    <dgm:pt modelId="{A9642C6E-2C46-4AC7-8B25-F9B95437C2A6}" type="pres">
      <dgm:prSet presAssocID="{4ECEA728-480A-468A-856F-D6310BFD9E58}" presName="imagNode" presStyleLbl="fgImgPlace1" presStyleIdx="2" presStyleCnt="3"/>
      <dgm:spPr>
        <a:blipFill rotWithShape="0">
          <a:blip xmlns:r="http://schemas.openxmlformats.org/officeDocument/2006/relationships" r:embed="rId3"/>
          <a:stretch>
            <a:fillRect/>
          </a:stretch>
        </a:blipFill>
      </dgm:spPr>
    </dgm:pt>
  </dgm:ptLst>
  <dgm:cxnLst>
    <dgm:cxn modelId="{51118C81-4723-4F16-B1E3-FCC280EB8342}" srcId="{A7451228-3FA8-4CD5-B69F-069B37137D6A}" destId="{0CF6D212-F731-4FD1-A4B7-48422C6C7759}" srcOrd="1" destOrd="0" parTransId="{6FFFABBD-52B6-428B-A549-67A22904F5D3}" sibTransId="{EAC362FA-57B8-452A-B34B-B0746C0F2A21}"/>
    <dgm:cxn modelId="{C17A45AA-6E2A-40D5-981E-2C724AF17333}" srcId="{A7451228-3FA8-4CD5-B69F-069B37137D6A}" destId="{1A9FD279-DBEF-44D7-98C8-B2296E227073}" srcOrd="0" destOrd="0" parTransId="{4B5E6DC6-45A7-44B2-90A8-02B8A8AE5926}" sibTransId="{46D42F33-4AF3-4DED-B315-5A9086092C43}"/>
    <dgm:cxn modelId="{3BE6722F-5432-414D-BAB7-178AA3D3B2EE}" type="presOf" srcId="{1A9FD279-DBEF-44D7-98C8-B2296E227073}" destId="{4EEC8105-BC65-4179-B891-49C9762C20B3}" srcOrd="1" destOrd="0" presId="urn:microsoft.com/office/officeart/2005/8/layout/hList7#1"/>
    <dgm:cxn modelId="{DABA57A2-6661-4596-8135-082EC7439BA6}" type="presOf" srcId="{A7451228-3FA8-4CD5-B69F-069B37137D6A}" destId="{739D85F3-4878-453F-AFCA-87C58028F240}" srcOrd="0" destOrd="0" presId="urn:microsoft.com/office/officeart/2005/8/layout/hList7#1"/>
    <dgm:cxn modelId="{F0EC9D6C-8CF4-41C4-8923-6413AD5FC188}" type="presOf" srcId="{1A9FD279-DBEF-44D7-98C8-B2296E227073}" destId="{D884DEFF-E82D-41F3-8B1B-6BAFFB199672}" srcOrd="0" destOrd="0" presId="urn:microsoft.com/office/officeart/2005/8/layout/hList7#1"/>
    <dgm:cxn modelId="{EB487A37-82DD-4B6D-8926-3B3DB373B178}" type="presOf" srcId="{4ECEA728-480A-468A-856F-D6310BFD9E58}" destId="{A0DC0E84-3CAB-475D-903F-617B254476B8}" srcOrd="1" destOrd="0" presId="urn:microsoft.com/office/officeart/2005/8/layout/hList7#1"/>
    <dgm:cxn modelId="{A954C6EE-2569-401E-BD49-BB387F4DCBB5}" type="presOf" srcId="{0CF6D212-F731-4FD1-A4B7-48422C6C7759}" destId="{CDE0EF14-0CA7-478D-92C3-B03E54FF9C38}" srcOrd="0" destOrd="0" presId="urn:microsoft.com/office/officeart/2005/8/layout/hList7#1"/>
    <dgm:cxn modelId="{501890D9-9E1A-4739-BD57-1D4F5BD8CFF6}" type="presOf" srcId="{0CF6D212-F731-4FD1-A4B7-48422C6C7759}" destId="{92CCDC58-06C8-4E37-9CF3-4F81EF87D145}" srcOrd="1" destOrd="0" presId="urn:microsoft.com/office/officeart/2005/8/layout/hList7#1"/>
    <dgm:cxn modelId="{24A545BA-E3F2-4868-9EF7-A61598AA96B0}" srcId="{A7451228-3FA8-4CD5-B69F-069B37137D6A}" destId="{4ECEA728-480A-468A-856F-D6310BFD9E58}" srcOrd="2" destOrd="0" parTransId="{7A24B02F-36AE-4F3D-9D9D-A6AF2847F345}" sibTransId="{F8D867A8-8C68-46AA-B60A-9AC75F2E961F}"/>
    <dgm:cxn modelId="{6DC78F60-9D78-448B-844F-25F286206DD0}" type="presOf" srcId="{4ECEA728-480A-468A-856F-D6310BFD9E58}" destId="{B73908B1-BDFB-4B67-A3F9-8B4177D23D73}" srcOrd="0" destOrd="0" presId="urn:microsoft.com/office/officeart/2005/8/layout/hList7#1"/>
    <dgm:cxn modelId="{06C695EE-39A8-4DB8-8EC7-F6AFDB4E4BFE}" type="presOf" srcId="{46D42F33-4AF3-4DED-B315-5A9086092C43}" destId="{34223819-5E1A-4111-99B2-91A4900DE54C}" srcOrd="0" destOrd="0" presId="urn:microsoft.com/office/officeart/2005/8/layout/hList7#1"/>
    <dgm:cxn modelId="{4C3B3585-D5A7-4C3D-A7E9-5D7B2EC9B9A9}" type="presOf" srcId="{EAC362FA-57B8-452A-B34B-B0746C0F2A21}" destId="{2DC2038A-CF06-457C-8BE7-09C13481260B}" srcOrd="0" destOrd="0" presId="urn:microsoft.com/office/officeart/2005/8/layout/hList7#1"/>
    <dgm:cxn modelId="{1E6ED934-16D4-4858-9FDB-306917267572}" type="presParOf" srcId="{739D85F3-4878-453F-AFCA-87C58028F240}" destId="{964C89F5-2935-4B77-A2F5-F4880DE31CCF}" srcOrd="0" destOrd="0" presId="urn:microsoft.com/office/officeart/2005/8/layout/hList7#1"/>
    <dgm:cxn modelId="{EE59C4CD-80D1-4F6E-8D3E-1134016F9767}" type="presParOf" srcId="{739D85F3-4878-453F-AFCA-87C58028F240}" destId="{96605DFE-F42F-4DB9-9ABC-BE5A55CC9C40}" srcOrd="1" destOrd="0" presId="urn:microsoft.com/office/officeart/2005/8/layout/hList7#1"/>
    <dgm:cxn modelId="{B91E21CA-7753-4290-9EF6-4C390A825426}" type="presParOf" srcId="{96605DFE-F42F-4DB9-9ABC-BE5A55CC9C40}" destId="{87544836-C881-4153-A8A0-78A3DA5497D4}" srcOrd="0" destOrd="0" presId="urn:microsoft.com/office/officeart/2005/8/layout/hList7#1"/>
    <dgm:cxn modelId="{FD0A5AC3-186F-4A9F-B95C-DCBF55858AC7}" type="presParOf" srcId="{87544836-C881-4153-A8A0-78A3DA5497D4}" destId="{D884DEFF-E82D-41F3-8B1B-6BAFFB199672}" srcOrd="0" destOrd="0" presId="urn:microsoft.com/office/officeart/2005/8/layout/hList7#1"/>
    <dgm:cxn modelId="{D43028A6-F88F-4F92-9CF8-927209DD10E2}" type="presParOf" srcId="{87544836-C881-4153-A8A0-78A3DA5497D4}" destId="{4EEC8105-BC65-4179-B891-49C9762C20B3}" srcOrd="1" destOrd="0" presId="urn:microsoft.com/office/officeart/2005/8/layout/hList7#1"/>
    <dgm:cxn modelId="{8F5D6822-551D-41A0-8231-CA90359367B4}" type="presParOf" srcId="{87544836-C881-4153-A8A0-78A3DA5497D4}" destId="{5526CCCE-95C4-441A-96B8-FE679B9E1030}" srcOrd="2" destOrd="0" presId="urn:microsoft.com/office/officeart/2005/8/layout/hList7#1"/>
    <dgm:cxn modelId="{415C2749-7FCC-44A3-A9C9-913719410E07}" type="presParOf" srcId="{87544836-C881-4153-A8A0-78A3DA5497D4}" destId="{69C063A1-F1AC-4521-B35C-DF8D953E56D6}" srcOrd="3" destOrd="0" presId="urn:microsoft.com/office/officeart/2005/8/layout/hList7#1"/>
    <dgm:cxn modelId="{7D348444-D0A5-4435-9A32-2E5DA82F23DA}" type="presParOf" srcId="{96605DFE-F42F-4DB9-9ABC-BE5A55CC9C40}" destId="{34223819-5E1A-4111-99B2-91A4900DE54C}" srcOrd="1" destOrd="0" presId="urn:microsoft.com/office/officeart/2005/8/layout/hList7#1"/>
    <dgm:cxn modelId="{8E66C290-D131-4B9A-B502-A2C79795E6E6}" type="presParOf" srcId="{96605DFE-F42F-4DB9-9ABC-BE5A55CC9C40}" destId="{423DCE81-9645-416D-9A79-47D840671FC3}" srcOrd="2" destOrd="0" presId="urn:microsoft.com/office/officeart/2005/8/layout/hList7#1"/>
    <dgm:cxn modelId="{42DCB769-1D17-4F03-9562-B8EDBE583273}" type="presParOf" srcId="{423DCE81-9645-416D-9A79-47D840671FC3}" destId="{CDE0EF14-0CA7-478D-92C3-B03E54FF9C38}" srcOrd="0" destOrd="0" presId="urn:microsoft.com/office/officeart/2005/8/layout/hList7#1"/>
    <dgm:cxn modelId="{3F2F8748-A1DF-43B8-B967-8F04932EA1D9}" type="presParOf" srcId="{423DCE81-9645-416D-9A79-47D840671FC3}" destId="{92CCDC58-06C8-4E37-9CF3-4F81EF87D145}" srcOrd="1" destOrd="0" presId="urn:microsoft.com/office/officeart/2005/8/layout/hList7#1"/>
    <dgm:cxn modelId="{609EC261-A2EE-4E0D-85C8-7B64DC069ACD}" type="presParOf" srcId="{423DCE81-9645-416D-9A79-47D840671FC3}" destId="{C8FB4020-2C78-484E-9480-E9D1BBB6C7BC}" srcOrd="2" destOrd="0" presId="urn:microsoft.com/office/officeart/2005/8/layout/hList7#1"/>
    <dgm:cxn modelId="{2C9E8EEC-AD11-4875-B589-81A45C19DF93}" type="presParOf" srcId="{423DCE81-9645-416D-9A79-47D840671FC3}" destId="{42990416-A503-4CB9-BA2E-8BB1BFC06508}" srcOrd="3" destOrd="0" presId="urn:microsoft.com/office/officeart/2005/8/layout/hList7#1"/>
    <dgm:cxn modelId="{817018FE-7E2B-4AE7-BF5C-53C6C77DE710}" type="presParOf" srcId="{96605DFE-F42F-4DB9-9ABC-BE5A55CC9C40}" destId="{2DC2038A-CF06-457C-8BE7-09C13481260B}" srcOrd="3" destOrd="0" presId="urn:microsoft.com/office/officeart/2005/8/layout/hList7#1"/>
    <dgm:cxn modelId="{AE817AA3-238D-4C28-933E-496C9287442F}" type="presParOf" srcId="{96605DFE-F42F-4DB9-9ABC-BE5A55CC9C40}" destId="{54C198F2-E17D-4F1A-9E34-A15140448BD3}" srcOrd="4" destOrd="0" presId="urn:microsoft.com/office/officeart/2005/8/layout/hList7#1"/>
    <dgm:cxn modelId="{8D43C4F5-E644-4E77-91DC-31262EF88615}" type="presParOf" srcId="{54C198F2-E17D-4F1A-9E34-A15140448BD3}" destId="{B73908B1-BDFB-4B67-A3F9-8B4177D23D73}" srcOrd="0" destOrd="0" presId="urn:microsoft.com/office/officeart/2005/8/layout/hList7#1"/>
    <dgm:cxn modelId="{97FBD33F-8F3E-4D3E-B39D-1D45B5D64816}" type="presParOf" srcId="{54C198F2-E17D-4F1A-9E34-A15140448BD3}" destId="{A0DC0E84-3CAB-475D-903F-617B254476B8}" srcOrd="1" destOrd="0" presId="urn:microsoft.com/office/officeart/2005/8/layout/hList7#1"/>
    <dgm:cxn modelId="{EF2905B4-E1F1-4AF9-B6CC-4C7DC81E689E}" type="presParOf" srcId="{54C198F2-E17D-4F1A-9E34-A15140448BD3}" destId="{6D937B87-20F5-4E42-AFD8-743341A9AAE5}" srcOrd="2" destOrd="0" presId="urn:microsoft.com/office/officeart/2005/8/layout/hList7#1"/>
    <dgm:cxn modelId="{E4D6C627-E880-4F0E-9A56-A5D858D671F7}" type="presParOf" srcId="{54C198F2-E17D-4F1A-9E34-A15140448BD3}" destId="{A9642C6E-2C46-4AC7-8B25-F9B95437C2A6}"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EDD68-04E3-4F77-BD7B-FC5F04207F2E}"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ES"/>
        </a:p>
      </dgm:t>
    </dgm:pt>
    <dgm:pt modelId="{862D7D1B-F777-4D91-940E-13E081C9792F}">
      <dgm:prSet phldrT="[Texto]" custT="1"/>
      <dgm:spPr/>
      <dgm:t>
        <a:bodyPr/>
        <a:lstStyle/>
        <a:p>
          <a:pPr algn="ctr"/>
          <a:r>
            <a:rPr lang="es-PE" sz="3200" b="1" smtClean="0"/>
            <a:t>OBJETIVO GENERAL</a:t>
          </a:r>
          <a:endParaRPr lang="es-ES" sz="3200" dirty="0"/>
        </a:p>
      </dgm:t>
    </dgm:pt>
    <dgm:pt modelId="{D4643258-FF1C-47ED-880C-14CCAE0C2916}" type="parTrans" cxnId="{3658F5C6-92DE-4D9F-AA8D-22A5D67A6C8D}">
      <dgm:prSet/>
      <dgm:spPr/>
      <dgm:t>
        <a:bodyPr/>
        <a:lstStyle/>
        <a:p>
          <a:endParaRPr lang="es-ES"/>
        </a:p>
      </dgm:t>
    </dgm:pt>
    <dgm:pt modelId="{326E3165-27AE-48AA-B2F2-568C741D8215}" type="sibTrans" cxnId="{3658F5C6-92DE-4D9F-AA8D-22A5D67A6C8D}">
      <dgm:prSet/>
      <dgm:spPr/>
      <dgm:t>
        <a:bodyPr/>
        <a:lstStyle/>
        <a:p>
          <a:endParaRPr lang="es-ES"/>
        </a:p>
      </dgm:t>
    </dgm:pt>
    <dgm:pt modelId="{6970E5D5-8107-4A73-8779-0E368042C87F}">
      <dgm:prSet phldrT="[Texto]" custT="1"/>
      <dgm:spPr/>
      <dgm:t>
        <a:bodyPr/>
        <a:lstStyle/>
        <a:p>
          <a:pPr algn="just"/>
          <a:r>
            <a:rPr lang="es-EC" sz="2000" dirty="0" smtClean="0"/>
            <a:t>Comprobar cómo la </a:t>
          </a:r>
          <a:r>
            <a:rPr lang="es-PE" sz="2000" dirty="0" smtClean="0"/>
            <a:t>Aplicación de la Guia Didáctica de  Rincones de Aula “Mi Nueva Casa”, incide en el periodo de adaptación de los niños de 3 a 4 años del Centro de Educación Inicial Doctor Cristóbal Cevallos Larrea, ubicado en la parroquia Licán, Cantón Riobamba, Provincia De Chimborazo en el  periodo 2013-2014.</a:t>
          </a:r>
          <a:endParaRPr lang="es-ES" sz="2000" b="1" dirty="0"/>
        </a:p>
      </dgm:t>
    </dgm:pt>
    <dgm:pt modelId="{919DDB18-EF76-473E-9C9B-C8512220432D}" type="parTrans" cxnId="{759B95DC-999D-4E9F-9394-5B41FE13FA93}">
      <dgm:prSet/>
      <dgm:spPr/>
      <dgm:t>
        <a:bodyPr/>
        <a:lstStyle/>
        <a:p>
          <a:endParaRPr lang="es-ES"/>
        </a:p>
      </dgm:t>
    </dgm:pt>
    <dgm:pt modelId="{E33AD009-803E-4D78-AB6F-4CBE7C38DB8D}" type="sibTrans" cxnId="{759B95DC-999D-4E9F-9394-5B41FE13FA93}">
      <dgm:prSet/>
      <dgm:spPr/>
      <dgm:t>
        <a:bodyPr/>
        <a:lstStyle/>
        <a:p>
          <a:endParaRPr lang="es-ES"/>
        </a:p>
      </dgm:t>
    </dgm:pt>
    <dgm:pt modelId="{BFC7CD52-D9B1-45FE-96EC-8336EEC59F10}">
      <dgm:prSet phldrT="[Texto]" custT="1"/>
      <dgm:spPr/>
      <dgm:t>
        <a:bodyPr/>
        <a:lstStyle/>
        <a:p>
          <a:pPr algn="ctr"/>
          <a:r>
            <a:rPr lang="es-PE" sz="3200" b="1" smtClean="0"/>
            <a:t>ESPECÍFICOS</a:t>
          </a:r>
          <a:endParaRPr lang="es-ES" sz="3200" b="1" dirty="0"/>
        </a:p>
      </dgm:t>
    </dgm:pt>
    <dgm:pt modelId="{FCA59688-F5CF-4A9A-882D-569D7F428B00}" type="parTrans" cxnId="{5FB1DEBA-C08E-45BB-8395-24F2FDF8B513}">
      <dgm:prSet/>
      <dgm:spPr/>
      <dgm:t>
        <a:bodyPr/>
        <a:lstStyle/>
        <a:p>
          <a:endParaRPr lang="es-ES"/>
        </a:p>
      </dgm:t>
    </dgm:pt>
    <dgm:pt modelId="{80FF6982-336A-4103-8065-B69D956033B1}" type="sibTrans" cxnId="{5FB1DEBA-C08E-45BB-8395-24F2FDF8B513}">
      <dgm:prSet/>
      <dgm:spPr/>
      <dgm:t>
        <a:bodyPr/>
        <a:lstStyle/>
        <a:p>
          <a:endParaRPr lang="es-ES"/>
        </a:p>
      </dgm:t>
    </dgm:pt>
    <dgm:pt modelId="{7EC83381-2034-455F-9D16-F779EC6178CD}">
      <dgm:prSet phldrT="[Texto]" custT="1"/>
      <dgm:spPr/>
      <dgm:t>
        <a:bodyPr/>
        <a:lstStyle/>
        <a:p>
          <a:pPr algn="just"/>
          <a:endParaRPr lang="es-ES" sz="1600" b="1" dirty="0">
            <a:solidFill>
              <a:schemeClr val="bg1"/>
            </a:solidFill>
            <a:latin typeface="Times New Roman" pitchFamily="18" charset="0"/>
            <a:cs typeface="Times New Roman" pitchFamily="18" charset="0"/>
          </a:endParaRPr>
        </a:p>
      </dgm:t>
    </dgm:pt>
    <dgm:pt modelId="{C72E4E91-C1F3-4B77-A7D3-F80FD8A2AD9F}" type="parTrans" cxnId="{1C5D14D1-2384-4B38-B9E4-7703BBF3440C}">
      <dgm:prSet/>
      <dgm:spPr/>
      <dgm:t>
        <a:bodyPr/>
        <a:lstStyle/>
        <a:p>
          <a:endParaRPr lang="es-ES"/>
        </a:p>
      </dgm:t>
    </dgm:pt>
    <dgm:pt modelId="{C05D6E7B-B145-49C0-920C-4EAB02B53F8D}" type="sibTrans" cxnId="{1C5D14D1-2384-4B38-B9E4-7703BBF3440C}">
      <dgm:prSet/>
      <dgm:spPr/>
      <dgm:t>
        <a:bodyPr/>
        <a:lstStyle/>
        <a:p>
          <a:endParaRPr lang="es-ES"/>
        </a:p>
      </dgm:t>
    </dgm:pt>
    <dgm:pt modelId="{06B10CA1-8C95-48F5-B077-8B6FAE65161A}" type="pres">
      <dgm:prSet presAssocID="{610EDD68-04E3-4F77-BD7B-FC5F04207F2E}" presName="linear" presStyleCnt="0">
        <dgm:presLayoutVars>
          <dgm:animLvl val="lvl"/>
          <dgm:resizeHandles val="exact"/>
        </dgm:presLayoutVars>
      </dgm:prSet>
      <dgm:spPr/>
      <dgm:t>
        <a:bodyPr/>
        <a:lstStyle/>
        <a:p>
          <a:endParaRPr lang="es-EC"/>
        </a:p>
      </dgm:t>
    </dgm:pt>
    <dgm:pt modelId="{754D35FD-B37F-49B9-9669-F3C2D07BD276}" type="pres">
      <dgm:prSet presAssocID="{862D7D1B-F777-4D91-940E-13E081C9792F}" presName="parentText" presStyleLbl="node1" presStyleIdx="0" presStyleCnt="2" custScaleY="55611" custLinFactNeighborX="877" custLinFactNeighborY="-84210">
        <dgm:presLayoutVars>
          <dgm:chMax val="0"/>
          <dgm:bulletEnabled val="1"/>
        </dgm:presLayoutVars>
      </dgm:prSet>
      <dgm:spPr/>
      <dgm:t>
        <a:bodyPr/>
        <a:lstStyle/>
        <a:p>
          <a:endParaRPr lang="es-ES"/>
        </a:p>
      </dgm:t>
    </dgm:pt>
    <dgm:pt modelId="{223B2668-0A46-45E5-AD30-A24DF26ED6D7}" type="pres">
      <dgm:prSet presAssocID="{862D7D1B-F777-4D91-940E-13E081C9792F}" presName="childText" presStyleLbl="revTx" presStyleIdx="0" presStyleCnt="2" custLinFactNeighborY="-95964">
        <dgm:presLayoutVars>
          <dgm:bulletEnabled val="1"/>
        </dgm:presLayoutVars>
      </dgm:prSet>
      <dgm:spPr/>
      <dgm:t>
        <a:bodyPr/>
        <a:lstStyle/>
        <a:p>
          <a:endParaRPr lang="es-ES"/>
        </a:p>
      </dgm:t>
    </dgm:pt>
    <dgm:pt modelId="{0D1956D9-2BF5-47FA-8C50-F212678357FB}" type="pres">
      <dgm:prSet presAssocID="{BFC7CD52-D9B1-45FE-96EC-8336EEC59F10}" presName="parentText" presStyleLbl="node1" presStyleIdx="1" presStyleCnt="2" custScaleY="60001" custLinFactY="-2921" custLinFactNeighborY="-100000">
        <dgm:presLayoutVars>
          <dgm:chMax val="0"/>
          <dgm:bulletEnabled val="1"/>
        </dgm:presLayoutVars>
      </dgm:prSet>
      <dgm:spPr/>
      <dgm:t>
        <a:bodyPr/>
        <a:lstStyle/>
        <a:p>
          <a:endParaRPr lang="es-ES"/>
        </a:p>
      </dgm:t>
    </dgm:pt>
    <dgm:pt modelId="{50F345ED-9716-4C68-911E-CAF5E12DEB11}" type="pres">
      <dgm:prSet presAssocID="{BFC7CD52-D9B1-45FE-96EC-8336EEC59F10}" presName="childText" presStyleLbl="revTx" presStyleIdx="1" presStyleCnt="2">
        <dgm:presLayoutVars>
          <dgm:bulletEnabled val="1"/>
        </dgm:presLayoutVars>
      </dgm:prSet>
      <dgm:spPr/>
      <dgm:t>
        <a:bodyPr/>
        <a:lstStyle/>
        <a:p>
          <a:endParaRPr lang="es-ES"/>
        </a:p>
      </dgm:t>
    </dgm:pt>
  </dgm:ptLst>
  <dgm:cxnLst>
    <dgm:cxn modelId="{759B95DC-999D-4E9F-9394-5B41FE13FA93}" srcId="{862D7D1B-F777-4D91-940E-13E081C9792F}" destId="{6970E5D5-8107-4A73-8779-0E368042C87F}" srcOrd="0" destOrd="0" parTransId="{919DDB18-EF76-473E-9C9B-C8512220432D}" sibTransId="{E33AD009-803E-4D78-AB6F-4CBE7C38DB8D}"/>
    <dgm:cxn modelId="{F1C63CC2-4E93-4BAF-9707-CF737F376DD2}" type="presOf" srcId="{7EC83381-2034-455F-9D16-F779EC6178CD}" destId="{50F345ED-9716-4C68-911E-CAF5E12DEB11}" srcOrd="0" destOrd="0" presId="urn:microsoft.com/office/officeart/2005/8/layout/vList2"/>
    <dgm:cxn modelId="{1C5D14D1-2384-4B38-B9E4-7703BBF3440C}" srcId="{BFC7CD52-D9B1-45FE-96EC-8336EEC59F10}" destId="{7EC83381-2034-455F-9D16-F779EC6178CD}" srcOrd="0" destOrd="0" parTransId="{C72E4E91-C1F3-4B77-A7D3-F80FD8A2AD9F}" sibTransId="{C05D6E7B-B145-49C0-920C-4EAB02B53F8D}"/>
    <dgm:cxn modelId="{5FB1DEBA-C08E-45BB-8395-24F2FDF8B513}" srcId="{610EDD68-04E3-4F77-BD7B-FC5F04207F2E}" destId="{BFC7CD52-D9B1-45FE-96EC-8336EEC59F10}" srcOrd="1" destOrd="0" parTransId="{FCA59688-F5CF-4A9A-882D-569D7F428B00}" sibTransId="{80FF6982-336A-4103-8065-B69D956033B1}"/>
    <dgm:cxn modelId="{4875AE93-D47E-4E2E-AA81-06D42C2BC532}" type="presOf" srcId="{610EDD68-04E3-4F77-BD7B-FC5F04207F2E}" destId="{06B10CA1-8C95-48F5-B077-8B6FAE65161A}" srcOrd="0" destOrd="0" presId="urn:microsoft.com/office/officeart/2005/8/layout/vList2"/>
    <dgm:cxn modelId="{5CEE95A6-6E84-4954-9424-92F70020B1A0}" type="presOf" srcId="{862D7D1B-F777-4D91-940E-13E081C9792F}" destId="{754D35FD-B37F-49B9-9669-F3C2D07BD276}" srcOrd="0" destOrd="0" presId="urn:microsoft.com/office/officeart/2005/8/layout/vList2"/>
    <dgm:cxn modelId="{3658F5C6-92DE-4D9F-AA8D-22A5D67A6C8D}" srcId="{610EDD68-04E3-4F77-BD7B-FC5F04207F2E}" destId="{862D7D1B-F777-4D91-940E-13E081C9792F}" srcOrd="0" destOrd="0" parTransId="{D4643258-FF1C-47ED-880C-14CCAE0C2916}" sibTransId="{326E3165-27AE-48AA-B2F2-568C741D8215}"/>
    <dgm:cxn modelId="{051F263F-BB4B-448D-AC51-DF27048B19C4}" type="presOf" srcId="{BFC7CD52-D9B1-45FE-96EC-8336EEC59F10}" destId="{0D1956D9-2BF5-47FA-8C50-F212678357FB}" srcOrd="0" destOrd="0" presId="urn:microsoft.com/office/officeart/2005/8/layout/vList2"/>
    <dgm:cxn modelId="{CD0D1A89-586F-4244-B36B-8134D0F65EF8}" type="presOf" srcId="{6970E5D5-8107-4A73-8779-0E368042C87F}" destId="{223B2668-0A46-45E5-AD30-A24DF26ED6D7}" srcOrd="0" destOrd="0" presId="urn:microsoft.com/office/officeart/2005/8/layout/vList2"/>
    <dgm:cxn modelId="{A3486110-5A86-45E6-95EC-67AE62BF81C3}" type="presParOf" srcId="{06B10CA1-8C95-48F5-B077-8B6FAE65161A}" destId="{754D35FD-B37F-49B9-9669-F3C2D07BD276}" srcOrd="0" destOrd="0" presId="urn:microsoft.com/office/officeart/2005/8/layout/vList2"/>
    <dgm:cxn modelId="{CCEBDEED-84EB-4F89-9495-0F2072A9DF36}" type="presParOf" srcId="{06B10CA1-8C95-48F5-B077-8B6FAE65161A}" destId="{223B2668-0A46-45E5-AD30-A24DF26ED6D7}" srcOrd="1" destOrd="0" presId="urn:microsoft.com/office/officeart/2005/8/layout/vList2"/>
    <dgm:cxn modelId="{6869C362-089B-40B8-8C85-817B1866B92F}" type="presParOf" srcId="{06B10CA1-8C95-48F5-B077-8B6FAE65161A}" destId="{0D1956D9-2BF5-47FA-8C50-F212678357FB}" srcOrd="2" destOrd="0" presId="urn:microsoft.com/office/officeart/2005/8/layout/vList2"/>
    <dgm:cxn modelId="{09E1521F-CD82-4D92-8C7D-5AA05026460F}" type="presParOf" srcId="{06B10CA1-8C95-48F5-B077-8B6FAE65161A}" destId="{50F345ED-9716-4C68-911E-CAF5E12DEB1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1ACFEC-E1C5-4745-B416-706311A9B64E}"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C"/>
        </a:p>
      </dgm:t>
    </dgm:pt>
    <dgm:pt modelId="{9A1D63FB-5C1F-4196-857F-83407AA9EC95}">
      <dgm:prSet phldrT="[Texto]"/>
      <dgm:spPr>
        <a:blipFill rotWithShape="0">
          <a:blip xmlns:r="http://schemas.openxmlformats.org/officeDocument/2006/relationships" r:embed="rId1"/>
          <a:stretch>
            <a:fillRect/>
          </a:stretch>
        </a:blipFill>
      </dgm:spPr>
      <dgm:t>
        <a:bodyPr/>
        <a:lstStyle/>
        <a:p>
          <a:endParaRPr lang="es-EC" b="1" dirty="0">
            <a:solidFill>
              <a:srgbClr val="1FEAFF"/>
            </a:solidFill>
          </a:endParaRPr>
        </a:p>
      </dgm:t>
    </dgm:pt>
    <dgm:pt modelId="{93CF4849-9C68-4EE3-A520-8AE2B1104A75}" type="parTrans" cxnId="{9641BB5E-C30B-4D12-9B6D-AF0C95B370FE}">
      <dgm:prSet/>
      <dgm:spPr/>
      <dgm:t>
        <a:bodyPr/>
        <a:lstStyle/>
        <a:p>
          <a:endParaRPr lang="es-EC"/>
        </a:p>
      </dgm:t>
    </dgm:pt>
    <dgm:pt modelId="{5F6AD5E8-809A-4335-9425-88CBF7245F5F}" type="sibTrans" cxnId="{9641BB5E-C30B-4D12-9B6D-AF0C95B370FE}">
      <dgm:prSet/>
      <dgm:spPr/>
      <dgm:t>
        <a:bodyPr/>
        <a:lstStyle/>
        <a:p>
          <a:endParaRPr lang="es-EC"/>
        </a:p>
      </dgm:t>
    </dgm:pt>
    <dgm:pt modelId="{60668DF4-EBB3-408B-9C73-A890D9267B0E}">
      <dgm:prSet phldrT="[Texto]"/>
      <dgm:spPr>
        <a:blipFill rotWithShape="0">
          <a:blip xmlns:r="http://schemas.openxmlformats.org/officeDocument/2006/relationships" r:embed="rId2"/>
          <a:stretch>
            <a:fillRect/>
          </a:stretch>
        </a:blipFill>
      </dgm:spPr>
      <dgm:t>
        <a:bodyPr/>
        <a:lstStyle/>
        <a:p>
          <a:endParaRPr lang="es-EC" b="1" dirty="0">
            <a:solidFill>
              <a:schemeClr val="tx1"/>
            </a:solidFill>
          </a:endParaRPr>
        </a:p>
      </dgm:t>
    </dgm:pt>
    <dgm:pt modelId="{D2294C0D-109B-4C7C-96F4-04066A77182B}" type="parTrans" cxnId="{34475633-CCAB-46F8-9AE9-F10F204F3E64}">
      <dgm:prSet/>
      <dgm:spPr/>
      <dgm:t>
        <a:bodyPr/>
        <a:lstStyle/>
        <a:p>
          <a:endParaRPr lang="es-EC"/>
        </a:p>
      </dgm:t>
    </dgm:pt>
    <dgm:pt modelId="{3076F48E-C816-4ECF-94AF-876C88777470}" type="sibTrans" cxnId="{34475633-CCAB-46F8-9AE9-F10F204F3E64}">
      <dgm:prSet/>
      <dgm:spPr/>
      <dgm:t>
        <a:bodyPr/>
        <a:lstStyle/>
        <a:p>
          <a:endParaRPr lang="es-EC"/>
        </a:p>
      </dgm:t>
    </dgm:pt>
    <dgm:pt modelId="{1E5A2F07-C213-4CB1-944A-2F9D8CA26BF5}">
      <dgm:prSet phldrT="[Texto]" custT="1"/>
      <dgm:spPr>
        <a:blipFill rotWithShape="0">
          <a:blip xmlns:r="http://schemas.openxmlformats.org/officeDocument/2006/relationships" r:embed="rId3"/>
          <a:stretch>
            <a:fillRect/>
          </a:stretch>
        </a:blipFill>
      </dgm:spPr>
      <dgm:t>
        <a:bodyPr/>
        <a:lstStyle/>
        <a:p>
          <a:endParaRPr lang="es-EC" sz="1200" b="1" dirty="0">
            <a:solidFill>
              <a:schemeClr val="tx1"/>
            </a:solidFill>
          </a:endParaRPr>
        </a:p>
      </dgm:t>
    </dgm:pt>
    <dgm:pt modelId="{3EE80C66-7582-4913-91A6-40B179F235F4}" type="parTrans" cxnId="{32209207-E490-4BC4-BBD7-428D47D1DFCF}">
      <dgm:prSet/>
      <dgm:spPr/>
      <dgm:t>
        <a:bodyPr/>
        <a:lstStyle/>
        <a:p>
          <a:endParaRPr lang="es-EC"/>
        </a:p>
      </dgm:t>
    </dgm:pt>
    <dgm:pt modelId="{8B4CD66D-0164-481B-9F35-FB2B92895628}" type="sibTrans" cxnId="{32209207-E490-4BC4-BBD7-428D47D1DFCF}">
      <dgm:prSet/>
      <dgm:spPr/>
      <dgm:t>
        <a:bodyPr/>
        <a:lstStyle/>
        <a:p>
          <a:endParaRPr lang="es-EC"/>
        </a:p>
      </dgm:t>
    </dgm:pt>
    <dgm:pt modelId="{EDB1AA5C-E4EA-4FDA-8804-9B4BD75C9F00}">
      <dgm:prSet phldrT="[Texto]" custT="1"/>
      <dgm:spPr>
        <a:solidFill>
          <a:srgbClr val="CCCCFF"/>
        </a:solidFill>
        <a:ln>
          <a:solidFill>
            <a:srgbClr val="CC00FF"/>
          </a:solidFill>
        </a:ln>
      </dgm:spPr>
      <dgm:t>
        <a:bodyPr/>
        <a:lstStyle/>
        <a:p>
          <a:pPr algn="ctr"/>
          <a:endParaRPr lang="es-PE" sz="1500" b="1" dirty="0" smtClean="0">
            <a:solidFill>
              <a:srgbClr val="7030A0"/>
            </a:solidFill>
          </a:endParaRPr>
        </a:p>
        <a:p>
          <a:pPr algn="ctr"/>
          <a:endParaRPr lang="es-PE" sz="1500" b="1" dirty="0" smtClean="0">
            <a:solidFill>
              <a:srgbClr val="7030A0"/>
            </a:solidFill>
          </a:endParaRPr>
        </a:p>
        <a:p>
          <a:pPr algn="ctr"/>
          <a:endParaRPr lang="es-PE" sz="1500" b="1" dirty="0" smtClean="0">
            <a:solidFill>
              <a:srgbClr val="7030A0"/>
            </a:solidFill>
          </a:endParaRPr>
        </a:p>
        <a:p>
          <a:pPr algn="ctr"/>
          <a:endParaRPr lang="es-PE" sz="1500" b="1" dirty="0" smtClean="0">
            <a:solidFill>
              <a:srgbClr val="7030A0"/>
            </a:solidFill>
          </a:endParaRPr>
        </a:p>
        <a:p>
          <a:pPr algn="ctr"/>
          <a:endParaRPr lang="es-PE" sz="1500" b="1" dirty="0" smtClean="0">
            <a:solidFill>
              <a:srgbClr val="7030A0"/>
            </a:solidFill>
          </a:endParaRPr>
        </a:p>
        <a:p>
          <a:pPr algn="ctr"/>
          <a:endParaRPr lang="es-PE" sz="1500" b="1" dirty="0" smtClean="0">
            <a:solidFill>
              <a:srgbClr val="7030A0"/>
            </a:solidFill>
          </a:endParaRPr>
        </a:p>
        <a:p>
          <a:pPr algn="ctr"/>
          <a:r>
            <a:rPr lang="es-PE" sz="1500" b="1" dirty="0" smtClean="0">
              <a:solidFill>
                <a:srgbClr val="7030A0"/>
              </a:solidFill>
            </a:rPr>
            <a:t>    TIPOLOGÍA DE                                LOS RINCONES DEL AULA</a:t>
          </a:r>
          <a:endParaRPr lang="es-EC" sz="1500" b="1" dirty="0">
            <a:solidFill>
              <a:srgbClr val="7030A0"/>
            </a:solidFill>
          </a:endParaRPr>
        </a:p>
      </dgm:t>
    </dgm:pt>
    <dgm:pt modelId="{0D53321C-6BB6-46E6-829D-78F179E7661C}" type="sibTrans" cxnId="{624A82B3-26F7-4630-9C24-015D509C5F8A}">
      <dgm:prSet/>
      <dgm:spPr/>
      <dgm:t>
        <a:bodyPr/>
        <a:lstStyle/>
        <a:p>
          <a:endParaRPr lang="es-EC"/>
        </a:p>
      </dgm:t>
    </dgm:pt>
    <dgm:pt modelId="{BFB03B5A-CF3D-4844-BE7E-118CB442CFA7}" type="parTrans" cxnId="{624A82B3-26F7-4630-9C24-015D509C5F8A}">
      <dgm:prSet/>
      <dgm:spPr/>
      <dgm:t>
        <a:bodyPr/>
        <a:lstStyle/>
        <a:p>
          <a:endParaRPr lang="es-EC"/>
        </a:p>
      </dgm:t>
    </dgm:pt>
    <dgm:pt modelId="{C3A0A472-4F76-4AB6-9749-91BDCD80A081}" type="pres">
      <dgm:prSet presAssocID="{621ACFEC-E1C5-4745-B416-706311A9B64E}" presName="Name0" presStyleCnt="0">
        <dgm:presLayoutVars>
          <dgm:chMax val="7"/>
          <dgm:resizeHandles val="exact"/>
        </dgm:presLayoutVars>
      </dgm:prSet>
      <dgm:spPr/>
      <dgm:t>
        <a:bodyPr/>
        <a:lstStyle/>
        <a:p>
          <a:endParaRPr lang="es-EC"/>
        </a:p>
      </dgm:t>
    </dgm:pt>
    <dgm:pt modelId="{62DC8C42-F39F-4488-8F52-6151D34E6407}" type="pres">
      <dgm:prSet presAssocID="{621ACFEC-E1C5-4745-B416-706311A9B64E}" presName="comp1" presStyleCnt="0"/>
      <dgm:spPr/>
    </dgm:pt>
    <dgm:pt modelId="{D2D357D7-A860-464F-91C1-EB8F30935A87}" type="pres">
      <dgm:prSet presAssocID="{621ACFEC-E1C5-4745-B416-706311A9B64E}" presName="circle1" presStyleLbl="node1" presStyleIdx="0" presStyleCnt="4" custScaleX="119178"/>
      <dgm:spPr/>
      <dgm:t>
        <a:bodyPr/>
        <a:lstStyle/>
        <a:p>
          <a:endParaRPr lang="es-EC"/>
        </a:p>
      </dgm:t>
    </dgm:pt>
    <dgm:pt modelId="{3F27998F-037E-4C6E-AE52-0DEDFEE932B0}" type="pres">
      <dgm:prSet presAssocID="{621ACFEC-E1C5-4745-B416-706311A9B64E}" presName="c1text" presStyleLbl="node1" presStyleIdx="0" presStyleCnt="4">
        <dgm:presLayoutVars>
          <dgm:bulletEnabled val="1"/>
        </dgm:presLayoutVars>
      </dgm:prSet>
      <dgm:spPr/>
      <dgm:t>
        <a:bodyPr/>
        <a:lstStyle/>
        <a:p>
          <a:endParaRPr lang="es-EC"/>
        </a:p>
      </dgm:t>
    </dgm:pt>
    <dgm:pt modelId="{A5BBE5A2-F2D7-48AF-A104-63BD57D0EC9E}" type="pres">
      <dgm:prSet presAssocID="{621ACFEC-E1C5-4745-B416-706311A9B64E}" presName="comp2" presStyleCnt="0"/>
      <dgm:spPr/>
    </dgm:pt>
    <dgm:pt modelId="{4EEA38E1-5CDC-481F-9577-BE03D4BCA2AB}" type="pres">
      <dgm:prSet presAssocID="{621ACFEC-E1C5-4745-B416-706311A9B64E}" presName="circle2" presStyleLbl="node1" presStyleIdx="1" presStyleCnt="4" custScaleX="98503" custScaleY="73882" custLinFactNeighborX="22742" custLinFactNeighborY="1498"/>
      <dgm:spPr/>
      <dgm:t>
        <a:bodyPr/>
        <a:lstStyle/>
        <a:p>
          <a:endParaRPr lang="es-EC"/>
        </a:p>
      </dgm:t>
    </dgm:pt>
    <dgm:pt modelId="{C336DA00-7043-4B7A-B98A-4D024303CC4D}" type="pres">
      <dgm:prSet presAssocID="{621ACFEC-E1C5-4745-B416-706311A9B64E}" presName="c2text" presStyleLbl="node1" presStyleIdx="1" presStyleCnt="4">
        <dgm:presLayoutVars>
          <dgm:bulletEnabled val="1"/>
        </dgm:presLayoutVars>
      </dgm:prSet>
      <dgm:spPr/>
      <dgm:t>
        <a:bodyPr/>
        <a:lstStyle/>
        <a:p>
          <a:endParaRPr lang="es-EC"/>
        </a:p>
      </dgm:t>
    </dgm:pt>
    <dgm:pt modelId="{FCA5C3C4-6685-41F5-8B10-26BC3B6798A8}" type="pres">
      <dgm:prSet presAssocID="{621ACFEC-E1C5-4745-B416-706311A9B64E}" presName="comp3" presStyleCnt="0"/>
      <dgm:spPr/>
    </dgm:pt>
    <dgm:pt modelId="{E840CF92-6408-40E7-A0F6-E4A729DDD5A6}" type="pres">
      <dgm:prSet presAssocID="{621ACFEC-E1C5-4745-B416-706311A9B64E}" presName="circle3" presStyleLbl="node1" presStyleIdx="2" presStyleCnt="4" custScaleX="98506" custScaleY="88540" custLinFactNeighborX="-39759" custLinFactNeighborY="-9038"/>
      <dgm:spPr/>
      <dgm:t>
        <a:bodyPr/>
        <a:lstStyle/>
        <a:p>
          <a:endParaRPr lang="es-EC"/>
        </a:p>
      </dgm:t>
    </dgm:pt>
    <dgm:pt modelId="{6C4CCFB4-7F10-4DF7-B4E3-A41B221EC387}" type="pres">
      <dgm:prSet presAssocID="{621ACFEC-E1C5-4745-B416-706311A9B64E}" presName="c3text" presStyleLbl="node1" presStyleIdx="2" presStyleCnt="4">
        <dgm:presLayoutVars>
          <dgm:bulletEnabled val="1"/>
        </dgm:presLayoutVars>
      </dgm:prSet>
      <dgm:spPr/>
      <dgm:t>
        <a:bodyPr/>
        <a:lstStyle/>
        <a:p>
          <a:endParaRPr lang="es-EC"/>
        </a:p>
      </dgm:t>
    </dgm:pt>
    <dgm:pt modelId="{BD94644E-3D8F-48D1-B4A4-0AADAFFF8F6A}" type="pres">
      <dgm:prSet presAssocID="{621ACFEC-E1C5-4745-B416-706311A9B64E}" presName="comp4" presStyleCnt="0"/>
      <dgm:spPr/>
    </dgm:pt>
    <dgm:pt modelId="{13CF90E5-BF08-4273-B7A3-3E53AC6402CD}" type="pres">
      <dgm:prSet presAssocID="{621ACFEC-E1C5-4745-B416-706311A9B64E}" presName="circle4" presStyleLbl="node1" presStyleIdx="3" presStyleCnt="4" custScaleX="85617" custScaleY="78082" custLinFactNeighborX="6416" custLinFactNeighborY="16425"/>
      <dgm:spPr/>
      <dgm:t>
        <a:bodyPr/>
        <a:lstStyle/>
        <a:p>
          <a:endParaRPr lang="es-EC"/>
        </a:p>
      </dgm:t>
    </dgm:pt>
    <dgm:pt modelId="{DDE479F1-2E26-44F9-8B05-62E4ACE82AB8}" type="pres">
      <dgm:prSet presAssocID="{621ACFEC-E1C5-4745-B416-706311A9B64E}" presName="c4text" presStyleLbl="node1" presStyleIdx="3" presStyleCnt="4">
        <dgm:presLayoutVars>
          <dgm:bulletEnabled val="1"/>
        </dgm:presLayoutVars>
      </dgm:prSet>
      <dgm:spPr/>
      <dgm:t>
        <a:bodyPr/>
        <a:lstStyle/>
        <a:p>
          <a:endParaRPr lang="es-EC"/>
        </a:p>
      </dgm:t>
    </dgm:pt>
  </dgm:ptLst>
  <dgm:cxnLst>
    <dgm:cxn modelId="{9641BB5E-C30B-4D12-9B6D-AF0C95B370FE}" srcId="{621ACFEC-E1C5-4745-B416-706311A9B64E}" destId="{9A1D63FB-5C1F-4196-857F-83407AA9EC95}" srcOrd="0" destOrd="0" parTransId="{93CF4849-9C68-4EE3-A520-8AE2B1104A75}" sibTransId="{5F6AD5E8-809A-4335-9425-88CBF7245F5F}"/>
    <dgm:cxn modelId="{C667B8B8-2F70-401F-9554-1C9D5CA0DF11}" type="presOf" srcId="{60668DF4-EBB3-408B-9C73-A890D9267B0E}" destId="{6C4CCFB4-7F10-4DF7-B4E3-A41B221EC387}" srcOrd="1" destOrd="0" presId="urn:microsoft.com/office/officeart/2005/8/layout/venn2"/>
    <dgm:cxn modelId="{9360C3BE-5D91-46B0-9217-2129BD1FF971}" type="presOf" srcId="{EDB1AA5C-E4EA-4FDA-8804-9B4BD75C9F00}" destId="{4EEA38E1-5CDC-481F-9577-BE03D4BCA2AB}" srcOrd="0" destOrd="0" presId="urn:microsoft.com/office/officeart/2005/8/layout/venn2"/>
    <dgm:cxn modelId="{624A82B3-26F7-4630-9C24-015D509C5F8A}" srcId="{621ACFEC-E1C5-4745-B416-706311A9B64E}" destId="{EDB1AA5C-E4EA-4FDA-8804-9B4BD75C9F00}" srcOrd="1" destOrd="0" parTransId="{BFB03B5A-CF3D-4844-BE7E-118CB442CFA7}" sibTransId="{0D53321C-6BB6-46E6-829D-78F179E7661C}"/>
    <dgm:cxn modelId="{437830C7-0779-46B4-96B9-ABBF7F92E124}" type="presOf" srcId="{1E5A2F07-C213-4CB1-944A-2F9D8CA26BF5}" destId="{13CF90E5-BF08-4273-B7A3-3E53AC6402CD}" srcOrd="0" destOrd="0" presId="urn:microsoft.com/office/officeart/2005/8/layout/venn2"/>
    <dgm:cxn modelId="{77ADDF27-C875-4789-98C6-C9D2C63FC8E3}" type="presOf" srcId="{60668DF4-EBB3-408B-9C73-A890D9267B0E}" destId="{E840CF92-6408-40E7-A0F6-E4A729DDD5A6}" srcOrd="0" destOrd="0" presId="urn:microsoft.com/office/officeart/2005/8/layout/venn2"/>
    <dgm:cxn modelId="{32209207-E490-4BC4-BBD7-428D47D1DFCF}" srcId="{621ACFEC-E1C5-4745-B416-706311A9B64E}" destId="{1E5A2F07-C213-4CB1-944A-2F9D8CA26BF5}" srcOrd="3" destOrd="0" parTransId="{3EE80C66-7582-4913-91A6-40B179F235F4}" sibTransId="{8B4CD66D-0164-481B-9F35-FB2B92895628}"/>
    <dgm:cxn modelId="{34475633-CCAB-46F8-9AE9-F10F204F3E64}" srcId="{621ACFEC-E1C5-4745-B416-706311A9B64E}" destId="{60668DF4-EBB3-408B-9C73-A890D9267B0E}" srcOrd="2" destOrd="0" parTransId="{D2294C0D-109B-4C7C-96F4-04066A77182B}" sibTransId="{3076F48E-C816-4ECF-94AF-876C88777470}"/>
    <dgm:cxn modelId="{CAE5AEC4-31BF-4102-86CE-1AA251102A34}" type="presOf" srcId="{EDB1AA5C-E4EA-4FDA-8804-9B4BD75C9F00}" destId="{C336DA00-7043-4B7A-B98A-4D024303CC4D}" srcOrd="1" destOrd="0" presId="urn:microsoft.com/office/officeart/2005/8/layout/venn2"/>
    <dgm:cxn modelId="{3BA6D2DE-4F0B-4767-801D-3BE635700990}" type="presOf" srcId="{9A1D63FB-5C1F-4196-857F-83407AA9EC95}" destId="{D2D357D7-A860-464F-91C1-EB8F30935A87}" srcOrd="0" destOrd="0" presId="urn:microsoft.com/office/officeart/2005/8/layout/venn2"/>
    <dgm:cxn modelId="{4D87F7B7-901A-41BF-8905-8B8EDFFC11EB}" type="presOf" srcId="{621ACFEC-E1C5-4745-B416-706311A9B64E}" destId="{C3A0A472-4F76-4AB6-9749-91BDCD80A081}" srcOrd="0" destOrd="0" presId="urn:microsoft.com/office/officeart/2005/8/layout/venn2"/>
    <dgm:cxn modelId="{E39422FA-E51C-4105-BF98-CA60E11555AE}" type="presOf" srcId="{9A1D63FB-5C1F-4196-857F-83407AA9EC95}" destId="{3F27998F-037E-4C6E-AE52-0DEDFEE932B0}" srcOrd="1" destOrd="0" presId="urn:microsoft.com/office/officeart/2005/8/layout/venn2"/>
    <dgm:cxn modelId="{6C35E8FC-3C46-4914-9341-639E8919490B}" type="presOf" srcId="{1E5A2F07-C213-4CB1-944A-2F9D8CA26BF5}" destId="{DDE479F1-2E26-44F9-8B05-62E4ACE82AB8}" srcOrd="1" destOrd="0" presId="urn:microsoft.com/office/officeart/2005/8/layout/venn2"/>
    <dgm:cxn modelId="{424ED431-B857-4349-9AAA-D62F170BBF61}" type="presParOf" srcId="{C3A0A472-4F76-4AB6-9749-91BDCD80A081}" destId="{62DC8C42-F39F-4488-8F52-6151D34E6407}" srcOrd="0" destOrd="0" presId="urn:microsoft.com/office/officeart/2005/8/layout/venn2"/>
    <dgm:cxn modelId="{0C094E43-49B9-458A-BD19-7F954D88EAFF}" type="presParOf" srcId="{62DC8C42-F39F-4488-8F52-6151D34E6407}" destId="{D2D357D7-A860-464F-91C1-EB8F30935A87}" srcOrd="0" destOrd="0" presId="urn:microsoft.com/office/officeart/2005/8/layout/venn2"/>
    <dgm:cxn modelId="{76AE073E-77B4-4E8A-85FA-A89DD29C5555}" type="presParOf" srcId="{62DC8C42-F39F-4488-8F52-6151D34E6407}" destId="{3F27998F-037E-4C6E-AE52-0DEDFEE932B0}" srcOrd="1" destOrd="0" presId="urn:microsoft.com/office/officeart/2005/8/layout/venn2"/>
    <dgm:cxn modelId="{895C4535-98A2-4A6C-96EE-7EAA523C4E69}" type="presParOf" srcId="{C3A0A472-4F76-4AB6-9749-91BDCD80A081}" destId="{A5BBE5A2-F2D7-48AF-A104-63BD57D0EC9E}" srcOrd="1" destOrd="0" presId="urn:microsoft.com/office/officeart/2005/8/layout/venn2"/>
    <dgm:cxn modelId="{F178083F-2AAA-4F96-8774-86CC05054798}" type="presParOf" srcId="{A5BBE5A2-F2D7-48AF-A104-63BD57D0EC9E}" destId="{4EEA38E1-5CDC-481F-9577-BE03D4BCA2AB}" srcOrd="0" destOrd="0" presId="urn:microsoft.com/office/officeart/2005/8/layout/venn2"/>
    <dgm:cxn modelId="{71BD5EDE-A50A-453D-A92F-8AC0C136B898}" type="presParOf" srcId="{A5BBE5A2-F2D7-48AF-A104-63BD57D0EC9E}" destId="{C336DA00-7043-4B7A-B98A-4D024303CC4D}" srcOrd="1" destOrd="0" presId="urn:microsoft.com/office/officeart/2005/8/layout/venn2"/>
    <dgm:cxn modelId="{E57818C0-B6A1-4BD4-A5B8-39886E9D28B3}" type="presParOf" srcId="{C3A0A472-4F76-4AB6-9749-91BDCD80A081}" destId="{FCA5C3C4-6685-41F5-8B10-26BC3B6798A8}" srcOrd="2" destOrd="0" presId="urn:microsoft.com/office/officeart/2005/8/layout/venn2"/>
    <dgm:cxn modelId="{90A54683-53A8-4B33-B9FA-0B04F2C0CE8C}" type="presParOf" srcId="{FCA5C3C4-6685-41F5-8B10-26BC3B6798A8}" destId="{E840CF92-6408-40E7-A0F6-E4A729DDD5A6}" srcOrd="0" destOrd="0" presId="urn:microsoft.com/office/officeart/2005/8/layout/venn2"/>
    <dgm:cxn modelId="{9844B71B-099B-490F-9A02-96DEBA16949D}" type="presParOf" srcId="{FCA5C3C4-6685-41F5-8B10-26BC3B6798A8}" destId="{6C4CCFB4-7F10-4DF7-B4E3-A41B221EC387}" srcOrd="1" destOrd="0" presId="urn:microsoft.com/office/officeart/2005/8/layout/venn2"/>
    <dgm:cxn modelId="{1C3040CB-DBC7-4AAF-99EC-E195A83F2C53}" type="presParOf" srcId="{C3A0A472-4F76-4AB6-9749-91BDCD80A081}" destId="{BD94644E-3D8F-48D1-B4A4-0AADAFFF8F6A}" srcOrd="3" destOrd="0" presId="urn:microsoft.com/office/officeart/2005/8/layout/venn2"/>
    <dgm:cxn modelId="{1E6F2348-CB84-465D-8FB5-4E721795F99E}" type="presParOf" srcId="{BD94644E-3D8F-48D1-B4A4-0AADAFFF8F6A}" destId="{13CF90E5-BF08-4273-B7A3-3E53AC6402CD}" srcOrd="0" destOrd="0" presId="urn:microsoft.com/office/officeart/2005/8/layout/venn2"/>
    <dgm:cxn modelId="{61FFAD70-A017-409F-9D5A-1506B9A70BFF}" type="presParOf" srcId="{BD94644E-3D8F-48D1-B4A4-0AADAFFF8F6A}" destId="{DDE479F1-2E26-44F9-8B05-62E4ACE82AB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1ACFEC-E1C5-4745-B416-706311A9B64E}"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s-EC"/>
        </a:p>
      </dgm:t>
    </dgm:pt>
    <dgm:pt modelId="{9A1D63FB-5C1F-4196-857F-83407AA9EC95}">
      <dgm:prSet phldrT="[Texto]"/>
      <dgm:spPr>
        <a:blipFill rotWithShape="0">
          <a:blip xmlns:r="http://schemas.openxmlformats.org/officeDocument/2006/relationships" r:embed="rId1"/>
          <a:stretch>
            <a:fillRect/>
          </a:stretch>
        </a:blipFill>
      </dgm:spPr>
      <dgm:t>
        <a:bodyPr/>
        <a:lstStyle/>
        <a:p>
          <a:r>
            <a:rPr lang="es-PE" b="1" dirty="0" smtClean="0">
              <a:solidFill>
                <a:schemeClr val="tx1"/>
              </a:solidFill>
            </a:rPr>
            <a:t>Objetivos para el profesorado</a:t>
          </a:r>
          <a:endParaRPr lang="es-EC" b="1" dirty="0">
            <a:solidFill>
              <a:schemeClr val="tx1"/>
            </a:solidFill>
          </a:endParaRPr>
        </a:p>
      </dgm:t>
    </dgm:pt>
    <dgm:pt modelId="{93CF4849-9C68-4EE3-A520-8AE2B1104A75}" type="parTrans" cxnId="{9641BB5E-C30B-4D12-9B6D-AF0C95B370FE}">
      <dgm:prSet/>
      <dgm:spPr/>
      <dgm:t>
        <a:bodyPr/>
        <a:lstStyle/>
        <a:p>
          <a:endParaRPr lang="es-EC"/>
        </a:p>
      </dgm:t>
    </dgm:pt>
    <dgm:pt modelId="{5F6AD5E8-809A-4335-9425-88CBF7245F5F}" type="sibTrans" cxnId="{9641BB5E-C30B-4D12-9B6D-AF0C95B370FE}">
      <dgm:prSet/>
      <dgm:spPr/>
      <dgm:t>
        <a:bodyPr/>
        <a:lstStyle/>
        <a:p>
          <a:endParaRPr lang="es-EC"/>
        </a:p>
      </dgm:t>
    </dgm:pt>
    <dgm:pt modelId="{EDB1AA5C-E4EA-4FDA-8804-9B4BD75C9F00}">
      <dgm:prSet phldrT="[Texto]" custT="1"/>
      <dgm:spPr>
        <a:blipFill rotWithShape="0">
          <a:blip xmlns:r="http://schemas.openxmlformats.org/officeDocument/2006/relationships" r:embed="rId2"/>
          <a:stretch>
            <a:fillRect/>
          </a:stretch>
        </a:blipFill>
      </dgm:spPr>
      <dgm:t>
        <a:bodyPr/>
        <a:lstStyle/>
        <a:p>
          <a:endParaRPr lang="es-PE" sz="1800" b="1" dirty="0" smtClean="0">
            <a:solidFill>
              <a:srgbClr val="FFFF00"/>
            </a:solidFill>
          </a:endParaRPr>
        </a:p>
        <a:p>
          <a:r>
            <a:rPr lang="es-PE" sz="1800" b="1" dirty="0" smtClean="0">
              <a:solidFill>
                <a:srgbClr val="FFFF00"/>
              </a:solidFill>
            </a:rPr>
            <a:t>Objetivos del periodo de adaptación</a:t>
          </a:r>
          <a:endParaRPr lang="es-EC" sz="1800" b="1" dirty="0">
            <a:solidFill>
              <a:srgbClr val="FFFF00"/>
            </a:solidFill>
          </a:endParaRPr>
        </a:p>
      </dgm:t>
    </dgm:pt>
    <dgm:pt modelId="{BFB03B5A-CF3D-4844-BE7E-118CB442CFA7}" type="parTrans" cxnId="{624A82B3-26F7-4630-9C24-015D509C5F8A}">
      <dgm:prSet/>
      <dgm:spPr/>
      <dgm:t>
        <a:bodyPr/>
        <a:lstStyle/>
        <a:p>
          <a:endParaRPr lang="es-EC"/>
        </a:p>
      </dgm:t>
    </dgm:pt>
    <dgm:pt modelId="{0D53321C-6BB6-46E6-829D-78F179E7661C}" type="sibTrans" cxnId="{624A82B3-26F7-4630-9C24-015D509C5F8A}">
      <dgm:prSet/>
      <dgm:spPr/>
      <dgm:t>
        <a:bodyPr/>
        <a:lstStyle/>
        <a:p>
          <a:endParaRPr lang="es-EC"/>
        </a:p>
      </dgm:t>
    </dgm:pt>
    <dgm:pt modelId="{60668DF4-EBB3-408B-9C73-A890D9267B0E}">
      <dgm:prSet phldrT="[Texto]" custT="1"/>
      <dgm:spPr>
        <a:blipFill rotWithShape="0">
          <a:blip xmlns:r="http://schemas.openxmlformats.org/officeDocument/2006/relationships" r:embed="rId3"/>
          <a:stretch>
            <a:fillRect/>
          </a:stretch>
        </a:blipFill>
        <a:ln>
          <a:solidFill>
            <a:schemeClr val="lt1">
              <a:hueOff val="0"/>
              <a:satOff val="0"/>
              <a:lumOff val="0"/>
            </a:schemeClr>
          </a:solidFill>
        </a:ln>
      </dgm:spPr>
      <dgm:t>
        <a:bodyPr/>
        <a:lstStyle/>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endParaRPr lang="es-PE" sz="1400" b="1" dirty="0" smtClean="0">
            <a:solidFill>
              <a:srgbClr val="FEF8FC"/>
            </a:solidFill>
          </a:endParaRPr>
        </a:p>
        <a:p>
          <a:r>
            <a:rPr lang="es-PE" sz="1400" b="1" dirty="0" smtClean="0">
              <a:solidFill>
                <a:srgbClr val="FEF8FC"/>
              </a:solidFill>
            </a:rPr>
            <a:t>Planificación del período de  adaptación</a:t>
          </a:r>
          <a:endParaRPr lang="es-EC" sz="1400" b="1" dirty="0">
            <a:solidFill>
              <a:srgbClr val="FEF8FC"/>
            </a:solidFill>
          </a:endParaRPr>
        </a:p>
      </dgm:t>
    </dgm:pt>
    <dgm:pt modelId="{D2294C0D-109B-4C7C-96F4-04066A77182B}" type="parTrans" cxnId="{34475633-CCAB-46F8-9AE9-F10F204F3E64}">
      <dgm:prSet/>
      <dgm:spPr/>
      <dgm:t>
        <a:bodyPr/>
        <a:lstStyle/>
        <a:p>
          <a:endParaRPr lang="es-EC"/>
        </a:p>
      </dgm:t>
    </dgm:pt>
    <dgm:pt modelId="{3076F48E-C816-4ECF-94AF-876C88777470}" type="sibTrans" cxnId="{34475633-CCAB-46F8-9AE9-F10F204F3E64}">
      <dgm:prSet/>
      <dgm:spPr/>
      <dgm:t>
        <a:bodyPr/>
        <a:lstStyle/>
        <a:p>
          <a:endParaRPr lang="es-EC"/>
        </a:p>
      </dgm:t>
    </dgm:pt>
    <dgm:pt modelId="{1E5A2F07-C213-4CB1-944A-2F9D8CA26BF5}">
      <dgm:prSet phldrT="[Texto]" custT="1"/>
      <dgm:spPr>
        <a:blipFill rotWithShape="0">
          <a:blip xmlns:r="http://schemas.openxmlformats.org/officeDocument/2006/relationships" r:embed="rId4"/>
          <a:stretch>
            <a:fillRect/>
          </a:stretch>
        </a:blipFill>
      </dgm:spPr>
      <dgm:t>
        <a:bodyPr/>
        <a:lstStyle/>
        <a:p>
          <a:endParaRPr lang="es-EC" sz="600" b="1" dirty="0" smtClean="0">
            <a:solidFill>
              <a:srgbClr val="FEF8FC"/>
            </a:solidFill>
          </a:endParaRPr>
        </a:p>
        <a:p>
          <a:endParaRPr lang="es-EC" sz="600" b="1" dirty="0" smtClean="0">
            <a:solidFill>
              <a:srgbClr val="FEF8FC"/>
            </a:solidFill>
          </a:endParaRPr>
        </a:p>
        <a:p>
          <a:endParaRPr lang="es-ES" sz="600" b="1" dirty="0" smtClean="0">
            <a:solidFill>
              <a:srgbClr val="FEF8FC"/>
            </a:solidFill>
          </a:endParaRPr>
        </a:p>
        <a:p>
          <a:endParaRPr lang="es-ES" sz="600" b="1" dirty="0" smtClean="0">
            <a:solidFill>
              <a:srgbClr val="FEF8FC"/>
            </a:solidFill>
          </a:endParaRPr>
        </a:p>
        <a:p>
          <a:endParaRPr lang="es-ES" sz="600" b="1" dirty="0" smtClean="0">
            <a:solidFill>
              <a:srgbClr val="FEF8FC"/>
            </a:solidFill>
          </a:endParaRPr>
        </a:p>
        <a:p>
          <a:endParaRPr lang="es-EC" sz="1600" b="1" dirty="0" smtClean="0">
            <a:solidFill>
              <a:srgbClr val="FEF8FC"/>
            </a:solidFill>
          </a:endParaRPr>
        </a:p>
        <a:p>
          <a:r>
            <a:rPr lang="es-EC" sz="1600" b="1" dirty="0" smtClean="0">
              <a:solidFill>
                <a:srgbClr val="FEF8FC"/>
              </a:solidFill>
            </a:rPr>
            <a:t>  EL PERIODO DE </a:t>
          </a:r>
        </a:p>
        <a:p>
          <a:r>
            <a:rPr lang="es-EC" sz="1600" b="1" dirty="0" smtClean="0">
              <a:solidFill>
                <a:srgbClr val="FEF8FC"/>
              </a:solidFill>
            </a:rPr>
            <a:t>ADAPTACIÓN</a:t>
          </a:r>
          <a:endParaRPr lang="es-EC" sz="1600" b="1" dirty="0">
            <a:solidFill>
              <a:srgbClr val="FEF8FC"/>
            </a:solidFill>
          </a:endParaRPr>
        </a:p>
      </dgm:t>
    </dgm:pt>
    <dgm:pt modelId="{3EE80C66-7582-4913-91A6-40B179F235F4}" type="parTrans" cxnId="{32209207-E490-4BC4-BBD7-428D47D1DFCF}">
      <dgm:prSet/>
      <dgm:spPr/>
      <dgm:t>
        <a:bodyPr/>
        <a:lstStyle/>
        <a:p>
          <a:endParaRPr lang="es-EC"/>
        </a:p>
      </dgm:t>
    </dgm:pt>
    <dgm:pt modelId="{8B4CD66D-0164-481B-9F35-FB2B92895628}" type="sibTrans" cxnId="{32209207-E490-4BC4-BBD7-428D47D1DFCF}">
      <dgm:prSet/>
      <dgm:spPr/>
      <dgm:t>
        <a:bodyPr/>
        <a:lstStyle/>
        <a:p>
          <a:endParaRPr lang="es-EC"/>
        </a:p>
      </dgm:t>
    </dgm:pt>
    <dgm:pt modelId="{C3A0A472-4F76-4AB6-9749-91BDCD80A081}" type="pres">
      <dgm:prSet presAssocID="{621ACFEC-E1C5-4745-B416-706311A9B64E}" presName="Name0" presStyleCnt="0">
        <dgm:presLayoutVars>
          <dgm:chMax val="7"/>
          <dgm:resizeHandles val="exact"/>
        </dgm:presLayoutVars>
      </dgm:prSet>
      <dgm:spPr/>
      <dgm:t>
        <a:bodyPr/>
        <a:lstStyle/>
        <a:p>
          <a:endParaRPr lang="es-EC"/>
        </a:p>
      </dgm:t>
    </dgm:pt>
    <dgm:pt modelId="{62DC8C42-F39F-4488-8F52-6151D34E6407}" type="pres">
      <dgm:prSet presAssocID="{621ACFEC-E1C5-4745-B416-706311A9B64E}" presName="comp1" presStyleCnt="0"/>
      <dgm:spPr/>
    </dgm:pt>
    <dgm:pt modelId="{D2D357D7-A860-464F-91C1-EB8F30935A87}" type="pres">
      <dgm:prSet presAssocID="{621ACFEC-E1C5-4745-B416-706311A9B64E}" presName="circle1" presStyleLbl="node1" presStyleIdx="0" presStyleCnt="4" custScaleX="124359" custScaleY="100000"/>
      <dgm:spPr/>
      <dgm:t>
        <a:bodyPr/>
        <a:lstStyle/>
        <a:p>
          <a:endParaRPr lang="es-EC"/>
        </a:p>
      </dgm:t>
    </dgm:pt>
    <dgm:pt modelId="{3F27998F-037E-4C6E-AE52-0DEDFEE932B0}" type="pres">
      <dgm:prSet presAssocID="{621ACFEC-E1C5-4745-B416-706311A9B64E}" presName="c1text" presStyleLbl="node1" presStyleIdx="0" presStyleCnt="4">
        <dgm:presLayoutVars>
          <dgm:bulletEnabled val="1"/>
        </dgm:presLayoutVars>
      </dgm:prSet>
      <dgm:spPr/>
      <dgm:t>
        <a:bodyPr/>
        <a:lstStyle/>
        <a:p>
          <a:endParaRPr lang="es-EC"/>
        </a:p>
      </dgm:t>
    </dgm:pt>
    <dgm:pt modelId="{A5BBE5A2-F2D7-48AF-A104-63BD57D0EC9E}" type="pres">
      <dgm:prSet presAssocID="{621ACFEC-E1C5-4745-B416-706311A9B64E}" presName="comp2" presStyleCnt="0"/>
      <dgm:spPr/>
    </dgm:pt>
    <dgm:pt modelId="{4EEA38E1-5CDC-481F-9577-BE03D4BCA2AB}" type="pres">
      <dgm:prSet presAssocID="{621ACFEC-E1C5-4745-B416-706311A9B64E}" presName="circle2" presStyleLbl="node1" presStyleIdx="1" presStyleCnt="4" custScaleX="93757" custScaleY="79487" custLinFactNeighborX="25004" custLinFactNeighborY="2244"/>
      <dgm:spPr/>
      <dgm:t>
        <a:bodyPr/>
        <a:lstStyle/>
        <a:p>
          <a:endParaRPr lang="es-EC"/>
        </a:p>
      </dgm:t>
    </dgm:pt>
    <dgm:pt modelId="{C336DA00-7043-4B7A-B98A-4D024303CC4D}" type="pres">
      <dgm:prSet presAssocID="{621ACFEC-E1C5-4745-B416-706311A9B64E}" presName="c2text" presStyleLbl="node1" presStyleIdx="1" presStyleCnt="4">
        <dgm:presLayoutVars>
          <dgm:bulletEnabled val="1"/>
        </dgm:presLayoutVars>
      </dgm:prSet>
      <dgm:spPr/>
      <dgm:t>
        <a:bodyPr/>
        <a:lstStyle/>
        <a:p>
          <a:endParaRPr lang="es-EC"/>
        </a:p>
      </dgm:t>
    </dgm:pt>
    <dgm:pt modelId="{FCA5C3C4-6685-41F5-8B10-26BC3B6798A8}" type="pres">
      <dgm:prSet presAssocID="{621ACFEC-E1C5-4745-B416-706311A9B64E}" presName="comp3" presStyleCnt="0"/>
      <dgm:spPr/>
    </dgm:pt>
    <dgm:pt modelId="{E840CF92-6408-40E7-A0F6-E4A729DDD5A6}" type="pres">
      <dgm:prSet presAssocID="{621ACFEC-E1C5-4745-B416-706311A9B64E}" presName="circle3" presStyleLbl="node1" presStyleIdx="2" presStyleCnt="4" custScaleX="98449" custScaleY="79488" custLinFactNeighborX="-32025" custLinFactNeighborY="8494"/>
      <dgm:spPr/>
      <dgm:t>
        <a:bodyPr/>
        <a:lstStyle/>
        <a:p>
          <a:endParaRPr lang="es-EC"/>
        </a:p>
      </dgm:t>
    </dgm:pt>
    <dgm:pt modelId="{6C4CCFB4-7F10-4DF7-B4E3-A41B221EC387}" type="pres">
      <dgm:prSet presAssocID="{621ACFEC-E1C5-4745-B416-706311A9B64E}" presName="c3text" presStyleLbl="node1" presStyleIdx="2" presStyleCnt="4">
        <dgm:presLayoutVars>
          <dgm:bulletEnabled val="1"/>
        </dgm:presLayoutVars>
      </dgm:prSet>
      <dgm:spPr/>
      <dgm:t>
        <a:bodyPr/>
        <a:lstStyle/>
        <a:p>
          <a:endParaRPr lang="es-EC"/>
        </a:p>
      </dgm:t>
    </dgm:pt>
    <dgm:pt modelId="{BD94644E-3D8F-48D1-B4A4-0AADAFFF8F6A}" type="pres">
      <dgm:prSet presAssocID="{621ACFEC-E1C5-4745-B416-706311A9B64E}" presName="comp4" presStyleCnt="0"/>
      <dgm:spPr/>
    </dgm:pt>
    <dgm:pt modelId="{13CF90E5-BF08-4273-B7A3-3E53AC6402CD}" type="pres">
      <dgm:prSet presAssocID="{621ACFEC-E1C5-4745-B416-706311A9B64E}" presName="circle4" presStyleLbl="node1" presStyleIdx="3" presStyleCnt="4" custLinFactNeighborX="25321" custLinFactNeighborY="1603"/>
      <dgm:spPr/>
      <dgm:t>
        <a:bodyPr/>
        <a:lstStyle/>
        <a:p>
          <a:endParaRPr lang="es-EC"/>
        </a:p>
      </dgm:t>
    </dgm:pt>
    <dgm:pt modelId="{DDE479F1-2E26-44F9-8B05-62E4ACE82AB8}" type="pres">
      <dgm:prSet presAssocID="{621ACFEC-E1C5-4745-B416-706311A9B64E}" presName="c4text" presStyleLbl="node1" presStyleIdx="3" presStyleCnt="4">
        <dgm:presLayoutVars>
          <dgm:bulletEnabled val="1"/>
        </dgm:presLayoutVars>
      </dgm:prSet>
      <dgm:spPr/>
      <dgm:t>
        <a:bodyPr/>
        <a:lstStyle/>
        <a:p>
          <a:endParaRPr lang="es-EC"/>
        </a:p>
      </dgm:t>
    </dgm:pt>
  </dgm:ptLst>
  <dgm:cxnLst>
    <dgm:cxn modelId="{0278E5D2-DE30-443E-AF73-F7ED110E05E9}" type="presOf" srcId="{1E5A2F07-C213-4CB1-944A-2F9D8CA26BF5}" destId="{13CF90E5-BF08-4273-B7A3-3E53AC6402CD}" srcOrd="0" destOrd="0" presId="urn:microsoft.com/office/officeart/2005/8/layout/venn2"/>
    <dgm:cxn modelId="{32209207-E490-4BC4-BBD7-428D47D1DFCF}" srcId="{621ACFEC-E1C5-4745-B416-706311A9B64E}" destId="{1E5A2F07-C213-4CB1-944A-2F9D8CA26BF5}" srcOrd="3" destOrd="0" parTransId="{3EE80C66-7582-4913-91A6-40B179F235F4}" sibTransId="{8B4CD66D-0164-481B-9F35-FB2B92895628}"/>
    <dgm:cxn modelId="{70EDE516-E4F0-48EE-8A92-B70D90EA3C55}" type="presOf" srcId="{9A1D63FB-5C1F-4196-857F-83407AA9EC95}" destId="{D2D357D7-A860-464F-91C1-EB8F30935A87}" srcOrd="0" destOrd="0" presId="urn:microsoft.com/office/officeart/2005/8/layout/venn2"/>
    <dgm:cxn modelId="{34475633-CCAB-46F8-9AE9-F10F204F3E64}" srcId="{621ACFEC-E1C5-4745-B416-706311A9B64E}" destId="{60668DF4-EBB3-408B-9C73-A890D9267B0E}" srcOrd="2" destOrd="0" parTransId="{D2294C0D-109B-4C7C-96F4-04066A77182B}" sibTransId="{3076F48E-C816-4ECF-94AF-876C88777470}"/>
    <dgm:cxn modelId="{220405EA-B3E1-45B9-BC23-1CBB784FBBE9}" type="presOf" srcId="{60668DF4-EBB3-408B-9C73-A890D9267B0E}" destId="{E840CF92-6408-40E7-A0F6-E4A729DDD5A6}" srcOrd="0" destOrd="0" presId="urn:microsoft.com/office/officeart/2005/8/layout/venn2"/>
    <dgm:cxn modelId="{B78F611B-F7D6-4F40-841D-DD8CF3576A41}" type="presOf" srcId="{621ACFEC-E1C5-4745-B416-706311A9B64E}" destId="{C3A0A472-4F76-4AB6-9749-91BDCD80A081}" srcOrd="0" destOrd="0" presId="urn:microsoft.com/office/officeart/2005/8/layout/venn2"/>
    <dgm:cxn modelId="{7AB05DDC-64CC-4209-988F-ACD8B0618CE1}" type="presOf" srcId="{9A1D63FB-5C1F-4196-857F-83407AA9EC95}" destId="{3F27998F-037E-4C6E-AE52-0DEDFEE932B0}" srcOrd="1" destOrd="0" presId="urn:microsoft.com/office/officeart/2005/8/layout/venn2"/>
    <dgm:cxn modelId="{C6C42071-54A9-4173-ABF7-4215E1FBF5B3}" type="presOf" srcId="{EDB1AA5C-E4EA-4FDA-8804-9B4BD75C9F00}" destId="{4EEA38E1-5CDC-481F-9577-BE03D4BCA2AB}" srcOrd="0" destOrd="0" presId="urn:microsoft.com/office/officeart/2005/8/layout/venn2"/>
    <dgm:cxn modelId="{F2A9088C-E3AE-4A58-9A39-E99161589ED4}" type="presOf" srcId="{1E5A2F07-C213-4CB1-944A-2F9D8CA26BF5}" destId="{DDE479F1-2E26-44F9-8B05-62E4ACE82AB8}" srcOrd="1" destOrd="0" presId="urn:microsoft.com/office/officeart/2005/8/layout/venn2"/>
    <dgm:cxn modelId="{9641BB5E-C30B-4D12-9B6D-AF0C95B370FE}" srcId="{621ACFEC-E1C5-4745-B416-706311A9B64E}" destId="{9A1D63FB-5C1F-4196-857F-83407AA9EC95}" srcOrd="0" destOrd="0" parTransId="{93CF4849-9C68-4EE3-A520-8AE2B1104A75}" sibTransId="{5F6AD5E8-809A-4335-9425-88CBF7245F5F}"/>
    <dgm:cxn modelId="{624A82B3-26F7-4630-9C24-015D509C5F8A}" srcId="{621ACFEC-E1C5-4745-B416-706311A9B64E}" destId="{EDB1AA5C-E4EA-4FDA-8804-9B4BD75C9F00}" srcOrd="1" destOrd="0" parTransId="{BFB03B5A-CF3D-4844-BE7E-118CB442CFA7}" sibTransId="{0D53321C-6BB6-46E6-829D-78F179E7661C}"/>
    <dgm:cxn modelId="{C809C160-923F-49C1-AF26-932472E07D0F}" type="presOf" srcId="{60668DF4-EBB3-408B-9C73-A890D9267B0E}" destId="{6C4CCFB4-7F10-4DF7-B4E3-A41B221EC387}" srcOrd="1" destOrd="0" presId="urn:microsoft.com/office/officeart/2005/8/layout/venn2"/>
    <dgm:cxn modelId="{F2C323C0-0559-4382-884D-660EA73E8AA5}" type="presOf" srcId="{EDB1AA5C-E4EA-4FDA-8804-9B4BD75C9F00}" destId="{C336DA00-7043-4B7A-B98A-4D024303CC4D}" srcOrd="1" destOrd="0" presId="urn:microsoft.com/office/officeart/2005/8/layout/venn2"/>
    <dgm:cxn modelId="{8FF6038B-B39C-4C6B-B697-00CA1B4E57FA}" type="presParOf" srcId="{C3A0A472-4F76-4AB6-9749-91BDCD80A081}" destId="{62DC8C42-F39F-4488-8F52-6151D34E6407}" srcOrd="0" destOrd="0" presId="urn:microsoft.com/office/officeart/2005/8/layout/venn2"/>
    <dgm:cxn modelId="{58D08465-4CE9-44AC-B917-84BC0C8C797C}" type="presParOf" srcId="{62DC8C42-F39F-4488-8F52-6151D34E6407}" destId="{D2D357D7-A860-464F-91C1-EB8F30935A87}" srcOrd="0" destOrd="0" presId="urn:microsoft.com/office/officeart/2005/8/layout/venn2"/>
    <dgm:cxn modelId="{EC3F8877-A39F-41DB-A76A-218E27785A2D}" type="presParOf" srcId="{62DC8C42-F39F-4488-8F52-6151D34E6407}" destId="{3F27998F-037E-4C6E-AE52-0DEDFEE932B0}" srcOrd="1" destOrd="0" presId="urn:microsoft.com/office/officeart/2005/8/layout/venn2"/>
    <dgm:cxn modelId="{2197C07F-A183-4F21-945B-494793DC2BC5}" type="presParOf" srcId="{C3A0A472-4F76-4AB6-9749-91BDCD80A081}" destId="{A5BBE5A2-F2D7-48AF-A104-63BD57D0EC9E}" srcOrd="1" destOrd="0" presId="urn:microsoft.com/office/officeart/2005/8/layout/venn2"/>
    <dgm:cxn modelId="{88AAD46E-803F-493B-BC20-6F985ACAD6AC}" type="presParOf" srcId="{A5BBE5A2-F2D7-48AF-A104-63BD57D0EC9E}" destId="{4EEA38E1-5CDC-481F-9577-BE03D4BCA2AB}" srcOrd="0" destOrd="0" presId="urn:microsoft.com/office/officeart/2005/8/layout/venn2"/>
    <dgm:cxn modelId="{157E5ED1-441E-4F42-9031-A1030FE06048}" type="presParOf" srcId="{A5BBE5A2-F2D7-48AF-A104-63BD57D0EC9E}" destId="{C336DA00-7043-4B7A-B98A-4D024303CC4D}" srcOrd="1" destOrd="0" presId="urn:microsoft.com/office/officeart/2005/8/layout/venn2"/>
    <dgm:cxn modelId="{4F1546A5-ECCC-4363-952B-88572C24F95B}" type="presParOf" srcId="{C3A0A472-4F76-4AB6-9749-91BDCD80A081}" destId="{FCA5C3C4-6685-41F5-8B10-26BC3B6798A8}" srcOrd="2" destOrd="0" presId="urn:microsoft.com/office/officeart/2005/8/layout/venn2"/>
    <dgm:cxn modelId="{E342F154-138C-4349-861D-B0090C8E409E}" type="presParOf" srcId="{FCA5C3C4-6685-41F5-8B10-26BC3B6798A8}" destId="{E840CF92-6408-40E7-A0F6-E4A729DDD5A6}" srcOrd="0" destOrd="0" presId="urn:microsoft.com/office/officeart/2005/8/layout/venn2"/>
    <dgm:cxn modelId="{5CB37688-D939-4F26-AF55-4DC024BC7C24}" type="presParOf" srcId="{FCA5C3C4-6685-41F5-8B10-26BC3B6798A8}" destId="{6C4CCFB4-7F10-4DF7-B4E3-A41B221EC387}" srcOrd="1" destOrd="0" presId="urn:microsoft.com/office/officeart/2005/8/layout/venn2"/>
    <dgm:cxn modelId="{145C495B-C2AD-4F4D-A4BF-F4F6B67EE942}" type="presParOf" srcId="{C3A0A472-4F76-4AB6-9749-91BDCD80A081}" destId="{BD94644E-3D8F-48D1-B4A4-0AADAFFF8F6A}" srcOrd="3" destOrd="0" presId="urn:microsoft.com/office/officeart/2005/8/layout/venn2"/>
    <dgm:cxn modelId="{9159F17C-7E8F-490D-9741-2E897A820759}" type="presParOf" srcId="{BD94644E-3D8F-48D1-B4A4-0AADAFFF8F6A}" destId="{13CF90E5-BF08-4273-B7A3-3E53AC6402CD}" srcOrd="0" destOrd="0" presId="urn:microsoft.com/office/officeart/2005/8/layout/venn2"/>
    <dgm:cxn modelId="{7A1C9DDC-AED2-4F05-8967-8380F212312B}" type="presParOf" srcId="{BD94644E-3D8F-48D1-B4A4-0AADAFFF8F6A}" destId="{DDE479F1-2E26-44F9-8B05-62E4ACE82AB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4E48AC-848B-4AD6-B73F-EC941DCA56CA}"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D433B975-1AD2-4259-BF20-C6332E6FC583}">
      <dgm:prSet phldrT="[Texto]"/>
      <dgm:spPr>
        <a:solidFill>
          <a:srgbClr val="1FEAFF"/>
        </a:solidFill>
      </dgm:spPr>
      <dgm:t>
        <a:bodyPr/>
        <a:lstStyle/>
        <a:p>
          <a:r>
            <a:rPr lang="es-EC" b="1" dirty="0" smtClean="0">
              <a:solidFill>
                <a:srgbClr val="003366"/>
              </a:solidFill>
              <a:latin typeface="Arial" pitchFamily="34" charset="0"/>
              <a:cs typeface="Arial" pitchFamily="34" charset="0"/>
            </a:rPr>
            <a:t>METODOLOGÍA DE LA INVESTIGACIÓN</a:t>
          </a:r>
          <a:endParaRPr lang="es-ES" b="1" u="sng" dirty="0">
            <a:solidFill>
              <a:srgbClr val="003366"/>
            </a:solidFill>
            <a:latin typeface="Arial" pitchFamily="34" charset="0"/>
            <a:cs typeface="Arial" pitchFamily="34" charset="0"/>
          </a:endParaRPr>
        </a:p>
      </dgm:t>
    </dgm:pt>
    <dgm:pt modelId="{E74B2406-62B5-411E-9938-A206FE5D17CD}" type="parTrans" cxnId="{566C4646-BFCE-4E54-8CBD-96B114936EF1}">
      <dgm:prSet/>
      <dgm:spPr/>
      <dgm:t>
        <a:bodyPr/>
        <a:lstStyle/>
        <a:p>
          <a:endParaRPr lang="es-ES">
            <a:latin typeface="Times New Roman" pitchFamily="18" charset="0"/>
            <a:cs typeface="Times New Roman" pitchFamily="18" charset="0"/>
          </a:endParaRPr>
        </a:p>
      </dgm:t>
    </dgm:pt>
    <dgm:pt modelId="{62E14082-D7C8-44C4-B52E-B91094A8E070}" type="sibTrans" cxnId="{566C4646-BFCE-4E54-8CBD-96B114936EF1}">
      <dgm:prSet/>
      <dgm:spPr/>
      <dgm:t>
        <a:bodyPr/>
        <a:lstStyle/>
        <a:p>
          <a:endParaRPr lang="es-ES">
            <a:latin typeface="Times New Roman" pitchFamily="18" charset="0"/>
            <a:cs typeface="Times New Roman" pitchFamily="18" charset="0"/>
          </a:endParaRPr>
        </a:p>
      </dgm:t>
    </dgm:pt>
    <dgm:pt modelId="{148A546C-A4F7-417F-9BCB-68B8484229CE}">
      <dgm:prSet phldrT="[Texto]" custT="1"/>
      <dgm:spPr>
        <a:solidFill>
          <a:srgbClr val="220EB2"/>
        </a:solidFill>
        <a:ln>
          <a:solidFill>
            <a:srgbClr val="33CCFF"/>
          </a:solidFill>
        </a:ln>
      </dgm:spPr>
      <dgm:t>
        <a:bodyPr/>
        <a:lstStyle/>
        <a:p>
          <a:r>
            <a:rPr lang="es-ES" sz="1800" b="1" dirty="0" smtClean="0">
              <a:solidFill>
                <a:srgbClr val="1FEAFF"/>
              </a:solidFill>
              <a:latin typeface="Arial" pitchFamily="34" charset="0"/>
              <a:cs typeface="Arial" pitchFamily="34" charset="0"/>
            </a:rPr>
            <a:t>Tipo de investigación</a:t>
          </a:r>
          <a:endParaRPr lang="es-ES" sz="1800" b="1" dirty="0">
            <a:solidFill>
              <a:srgbClr val="1FEAFF"/>
            </a:solidFill>
            <a:latin typeface="Arial" pitchFamily="34" charset="0"/>
            <a:cs typeface="Arial" pitchFamily="34" charset="0"/>
          </a:endParaRPr>
        </a:p>
      </dgm:t>
    </dgm:pt>
    <dgm:pt modelId="{77B69E1B-55EB-46D1-9F6E-8250F3B61835}" type="parTrans" cxnId="{B44848C6-372D-41BA-BFBB-ABD2FCE2D402}">
      <dgm:prSet/>
      <dgm:spPr/>
      <dgm:t>
        <a:bodyPr/>
        <a:lstStyle/>
        <a:p>
          <a:endParaRPr lang="es-ES">
            <a:latin typeface="Times New Roman" pitchFamily="18" charset="0"/>
            <a:cs typeface="Times New Roman" pitchFamily="18" charset="0"/>
          </a:endParaRPr>
        </a:p>
      </dgm:t>
    </dgm:pt>
    <dgm:pt modelId="{4D5E781E-A25E-4E5D-AD19-EE75333FAB27}" type="sibTrans" cxnId="{B44848C6-372D-41BA-BFBB-ABD2FCE2D402}">
      <dgm:prSet/>
      <dgm:spPr/>
      <dgm:t>
        <a:bodyPr/>
        <a:lstStyle/>
        <a:p>
          <a:endParaRPr lang="es-ES">
            <a:latin typeface="Times New Roman" pitchFamily="18" charset="0"/>
            <a:cs typeface="Times New Roman" pitchFamily="18" charset="0"/>
          </a:endParaRPr>
        </a:p>
      </dgm:t>
    </dgm:pt>
    <dgm:pt modelId="{FE80C5A7-1DCD-44EA-9B96-2DC05D7ADE60}">
      <dgm:prSet phldrT="[Texto]" custT="1"/>
      <dgm:spPr>
        <a:solidFill>
          <a:srgbClr val="220EB2"/>
        </a:solidFill>
        <a:ln>
          <a:solidFill>
            <a:srgbClr val="33CCFF"/>
          </a:solidFill>
        </a:ln>
      </dgm:spPr>
      <dgm:t>
        <a:bodyPr/>
        <a:lstStyle/>
        <a:p>
          <a:r>
            <a:rPr lang="es-ES" sz="1800" b="1" dirty="0" smtClean="0">
              <a:solidFill>
                <a:srgbClr val="1FEAFF"/>
              </a:solidFill>
              <a:latin typeface="Arial" pitchFamily="34" charset="0"/>
              <a:cs typeface="Arial" pitchFamily="34" charset="0"/>
            </a:rPr>
            <a:t>Técnicas e instrumentos para la obtención de dat</a:t>
          </a:r>
          <a:r>
            <a:rPr lang="es-ES" sz="1800" dirty="0" smtClean="0">
              <a:solidFill>
                <a:srgbClr val="1FEAFF"/>
              </a:solidFill>
              <a:latin typeface="Arial" pitchFamily="34" charset="0"/>
              <a:cs typeface="Arial" pitchFamily="34" charset="0"/>
            </a:rPr>
            <a:t>os  </a:t>
          </a:r>
          <a:endParaRPr lang="es-ES" sz="1800" dirty="0">
            <a:solidFill>
              <a:srgbClr val="1FEAFF"/>
            </a:solidFill>
            <a:latin typeface="Arial" pitchFamily="34" charset="0"/>
            <a:cs typeface="Arial" pitchFamily="34" charset="0"/>
          </a:endParaRPr>
        </a:p>
      </dgm:t>
    </dgm:pt>
    <dgm:pt modelId="{5862B9D2-BD48-4BF2-92B5-799B22C9D7A9}" type="parTrans" cxnId="{0BDEA04E-51D2-4314-9E3A-D3D6CB3E5D91}">
      <dgm:prSet/>
      <dgm:spPr/>
      <dgm:t>
        <a:bodyPr/>
        <a:lstStyle/>
        <a:p>
          <a:endParaRPr lang="es-ES">
            <a:latin typeface="Times New Roman" pitchFamily="18" charset="0"/>
            <a:cs typeface="Times New Roman" pitchFamily="18" charset="0"/>
          </a:endParaRPr>
        </a:p>
      </dgm:t>
    </dgm:pt>
    <dgm:pt modelId="{7FB6D395-2706-4FAA-A2EC-F82DAC413644}" type="sibTrans" cxnId="{0BDEA04E-51D2-4314-9E3A-D3D6CB3E5D91}">
      <dgm:prSet/>
      <dgm:spPr/>
      <dgm:t>
        <a:bodyPr/>
        <a:lstStyle/>
        <a:p>
          <a:endParaRPr lang="es-ES">
            <a:latin typeface="Times New Roman" pitchFamily="18" charset="0"/>
            <a:cs typeface="Times New Roman" pitchFamily="18" charset="0"/>
          </a:endParaRPr>
        </a:p>
      </dgm:t>
    </dgm:pt>
    <dgm:pt modelId="{12B7B5F2-DE47-4173-9A81-22F420AE76F7}">
      <dgm:prSet phldrT="[Texto]" custT="1"/>
      <dgm:spPr>
        <a:solidFill>
          <a:srgbClr val="220EB2"/>
        </a:solidFill>
        <a:ln>
          <a:solidFill>
            <a:srgbClr val="33CCFF"/>
          </a:solidFill>
        </a:ln>
      </dgm:spPr>
      <dgm:t>
        <a:bodyPr/>
        <a:lstStyle/>
        <a:p>
          <a:r>
            <a:rPr lang="es-ES" sz="1800" dirty="0" smtClean="0">
              <a:solidFill>
                <a:srgbClr val="1FEAFF"/>
              </a:solidFill>
              <a:latin typeface="Arial" pitchFamily="34" charset="0"/>
              <a:cs typeface="Arial" pitchFamily="34" charset="0"/>
            </a:rPr>
            <a:t> </a:t>
          </a:r>
          <a:r>
            <a:rPr lang="es-ES" sz="1800" b="1" dirty="0" smtClean="0">
              <a:solidFill>
                <a:srgbClr val="1FEAFF"/>
              </a:solidFill>
              <a:latin typeface="Arial" pitchFamily="34" charset="0"/>
              <a:cs typeface="Arial" pitchFamily="34" charset="0"/>
            </a:rPr>
            <a:t>Población y muestra</a:t>
          </a:r>
          <a:endParaRPr lang="es-ES" sz="1800" b="1" dirty="0">
            <a:solidFill>
              <a:srgbClr val="1FEAFF"/>
            </a:solidFill>
            <a:latin typeface="Arial" pitchFamily="34" charset="0"/>
            <a:cs typeface="Arial" pitchFamily="34" charset="0"/>
          </a:endParaRPr>
        </a:p>
      </dgm:t>
    </dgm:pt>
    <dgm:pt modelId="{DD07B68A-B2DE-4B9A-A4F8-A1D35A0EDF52}" type="parTrans" cxnId="{0C8AAF50-607E-46CA-A05A-12AA9812C73C}">
      <dgm:prSet/>
      <dgm:spPr/>
      <dgm:t>
        <a:bodyPr/>
        <a:lstStyle/>
        <a:p>
          <a:endParaRPr lang="es-ES">
            <a:latin typeface="Times New Roman" pitchFamily="18" charset="0"/>
            <a:cs typeface="Times New Roman" pitchFamily="18" charset="0"/>
          </a:endParaRPr>
        </a:p>
      </dgm:t>
    </dgm:pt>
    <dgm:pt modelId="{9E346E1F-C422-4A82-B431-B89A440E6915}" type="sibTrans" cxnId="{0C8AAF50-607E-46CA-A05A-12AA9812C73C}">
      <dgm:prSet/>
      <dgm:spPr/>
      <dgm:t>
        <a:bodyPr/>
        <a:lstStyle/>
        <a:p>
          <a:endParaRPr lang="es-ES">
            <a:latin typeface="Times New Roman" pitchFamily="18" charset="0"/>
            <a:cs typeface="Times New Roman" pitchFamily="18" charset="0"/>
          </a:endParaRPr>
        </a:p>
      </dgm:t>
    </dgm:pt>
    <dgm:pt modelId="{2D79CC18-1628-492E-931A-0B43F72BC7FC}">
      <dgm:prSet phldrT="[Texto]" custT="1"/>
      <dgm:spPr>
        <a:solidFill>
          <a:srgbClr val="220EB2"/>
        </a:solidFill>
        <a:ln>
          <a:solidFill>
            <a:srgbClr val="33CCFF"/>
          </a:solidFill>
        </a:ln>
      </dgm:spPr>
      <dgm:t>
        <a:bodyPr/>
        <a:lstStyle/>
        <a:p>
          <a:r>
            <a:rPr lang="es-EC" sz="1800" b="1" u="none" dirty="0" smtClean="0">
              <a:solidFill>
                <a:srgbClr val="1FEAFF"/>
              </a:solidFill>
            </a:rPr>
            <a:t>Diseño de la investigación</a:t>
          </a:r>
          <a:endParaRPr lang="es-ES" sz="1800" b="1" u="none" dirty="0">
            <a:solidFill>
              <a:srgbClr val="1FEAFF"/>
            </a:solidFill>
            <a:latin typeface="Arial" pitchFamily="34" charset="0"/>
            <a:cs typeface="Arial" pitchFamily="34" charset="0"/>
          </a:endParaRPr>
        </a:p>
      </dgm:t>
    </dgm:pt>
    <dgm:pt modelId="{2A83E628-4619-443D-AED6-741B73C47483}" type="parTrans" cxnId="{ADB032CE-EC33-46E1-ACBA-ECA2C3830A52}">
      <dgm:prSet/>
      <dgm:spPr/>
      <dgm:t>
        <a:bodyPr/>
        <a:lstStyle/>
        <a:p>
          <a:endParaRPr lang="es-EC"/>
        </a:p>
      </dgm:t>
    </dgm:pt>
    <dgm:pt modelId="{54746D70-31DA-42E7-AA2C-9FCC56018669}" type="sibTrans" cxnId="{ADB032CE-EC33-46E1-ACBA-ECA2C3830A52}">
      <dgm:prSet/>
      <dgm:spPr/>
      <dgm:t>
        <a:bodyPr/>
        <a:lstStyle/>
        <a:p>
          <a:endParaRPr lang="es-EC"/>
        </a:p>
      </dgm:t>
    </dgm:pt>
    <dgm:pt modelId="{04D27579-A6C5-40B0-8E24-39D9C4887057}" type="pres">
      <dgm:prSet presAssocID="{694E48AC-848B-4AD6-B73F-EC941DCA56CA}" presName="diagram" presStyleCnt="0">
        <dgm:presLayoutVars>
          <dgm:chPref val="1"/>
          <dgm:dir/>
          <dgm:animOne val="branch"/>
          <dgm:animLvl val="lvl"/>
          <dgm:resizeHandles val="exact"/>
        </dgm:presLayoutVars>
      </dgm:prSet>
      <dgm:spPr/>
      <dgm:t>
        <a:bodyPr/>
        <a:lstStyle/>
        <a:p>
          <a:endParaRPr lang="es-EC"/>
        </a:p>
      </dgm:t>
    </dgm:pt>
    <dgm:pt modelId="{A816DA1A-FB72-485B-9024-7682A5CFB3D8}" type="pres">
      <dgm:prSet presAssocID="{D433B975-1AD2-4259-BF20-C6332E6FC583}" presName="root1" presStyleCnt="0"/>
      <dgm:spPr/>
    </dgm:pt>
    <dgm:pt modelId="{9635A9F4-B6B2-4B50-ADBF-3AF3EE566977}" type="pres">
      <dgm:prSet presAssocID="{D433B975-1AD2-4259-BF20-C6332E6FC583}" presName="LevelOneTextNode" presStyleLbl="node0" presStyleIdx="0" presStyleCnt="1" custScaleX="91846" custLinFactNeighborX="-34517" custLinFactNeighborY="10716">
        <dgm:presLayoutVars>
          <dgm:chPref val="3"/>
        </dgm:presLayoutVars>
      </dgm:prSet>
      <dgm:spPr/>
      <dgm:t>
        <a:bodyPr/>
        <a:lstStyle/>
        <a:p>
          <a:endParaRPr lang="es-EC"/>
        </a:p>
      </dgm:t>
    </dgm:pt>
    <dgm:pt modelId="{514289B2-E485-44BC-97D6-0CE2E20CCE94}" type="pres">
      <dgm:prSet presAssocID="{D433B975-1AD2-4259-BF20-C6332E6FC583}" presName="level2hierChild" presStyleCnt="0"/>
      <dgm:spPr/>
    </dgm:pt>
    <dgm:pt modelId="{B698ED68-C0A1-4002-8EF6-7066F4763360}" type="pres">
      <dgm:prSet presAssocID="{77B69E1B-55EB-46D1-9F6E-8250F3B61835}" presName="conn2-1" presStyleLbl="parChTrans1D2" presStyleIdx="0" presStyleCnt="4"/>
      <dgm:spPr/>
      <dgm:t>
        <a:bodyPr/>
        <a:lstStyle/>
        <a:p>
          <a:endParaRPr lang="es-EC"/>
        </a:p>
      </dgm:t>
    </dgm:pt>
    <dgm:pt modelId="{0FA324C1-649B-4C7E-A417-93AA0F49263C}" type="pres">
      <dgm:prSet presAssocID="{77B69E1B-55EB-46D1-9F6E-8250F3B61835}" presName="connTx" presStyleLbl="parChTrans1D2" presStyleIdx="0" presStyleCnt="4"/>
      <dgm:spPr/>
      <dgm:t>
        <a:bodyPr/>
        <a:lstStyle/>
        <a:p>
          <a:endParaRPr lang="es-EC"/>
        </a:p>
      </dgm:t>
    </dgm:pt>
    <dgm:pt modelId="{E39144FB-CE0F-4B92-9AE7-F7C44995503B}" type="pres">
      <dgm:prSet presAssocID="{148A546C-A4F7-417F-9BCB-68B8484229CE}" presName="root2" presStyleCnt="0"/>
      <dgm:spPr/>
    </dgm:pt>
    <dgm:pt modelId="{7AE5BB6F-F98F-41EA-AC7F-201B4F5CAC60}" type="pres">
      <dgm:prSet presAssocID="{148A546C-A4F7-417F-9BCB-68B8484229CE}" presName="LevelTwoTextNode" presStyleLbl="node2" presStyleIdx="0" presStyleCnt="4" custLinFactNeighborX="-53565" custLinFactNeighborY="6314">
        <dgm:presLayoutVars>
          <dgm:chPref val="3"/>
        </dgm:presLayoutVars>
      </dgm:prSet>
      <dgm:spPr/>
      <dgm:t>
        <a:bodyPr/>
        <a:lstStyle/>
        <a:p>
          <a:endParaRPr lang="es-ES"/>
        </a:p>
      </dgm:t>
    </dgm:pt>
    <dgm:pt modelId="{8307F335-2A5D-4772-A0AA-20320E9EF703}" type="pres">
      <dgm:prSet presAssocID="{148A546C-A4F7-417F-9BCB-68B8484229CE}" presName="level3hierChild" presStyleCnt="0"/>
      <dgm:spPr/>
    </dgm:pt>
    <dgm:pt modelId="{9B2D3F52-0D7E-4547-B695-BE75FB768C2B}" type="pres">
      <dgm:prSet presAssocID="{2A83E628-4619-443D-AED6-741B73C47483}" presName="conn2-1" presStyleLbl="parChTrans1D2" presStyleIdx="1" presStyleCnt="4"/>
      <dgm:spPr/>
      <dgm:t>
        <a:bodyPr/>
        <a:lstStyle/>
        <a:p>
          <a:endParaRPr lang="es-EC"/>
        </a:p>
      </dgm:t>
    </dgm:pt>
    <dgm:pt modelId="{924CCC59-FA36-4C69-B57B-34675AAC6A63}" type="pres">
      <dgm:prSet presAssocID="{2A83E628-4619-443D-AED6-741B73C47483}" presName="connTx" presStyleLbl="parChTrans1D2" presStyleIdx="1" presStyleCnt="4"/>
      <dgm:spPr/>
      <dgm:t>
        <a:bodyPr/>
        <a:lstStyle/>
        <a:p>
          <a:endParaRPr lang="es-EC"/>
        </a:p>
      </dgm:t>
    </dgm:pt>
    <dgm:pt modelId="{8E0F1426-E897-4798-9CE9-A530CE937855}" type="pres">
      <dgm:prSet presAssocID="{2D79CC18-1628-492E-931A-0B43F72BC7FC}" presName="root2" presStyleCnt="0"/>
      <dgm:spPr/>
    </dgm:pt>
    <dgm:pt modelId="{B235BE85-6A94-4379-894C-C64F61A0DEF0}" type="pres">
      <dgm:prSet presAssocID="{2D79CC18-1628-492E-931A-0B43F72BC7FC}" presName="LevelTwoTextNode" presStyleLbl="node2" presStyleIdx="1" presStyleCnt="4" custLinFactNeighborX="-53565" custLinFactNeighborY="6547">
        <dgm:presLayoutVars>
          <dgm:chPref val="3"/>
        </dgm:presLayoutVars>
      </dgm:prSet>
      <dgm:spPr/>
      <dgm:t>
        <a:bodyPr/>
        <a:lstStyle/>
        <a:p>
          <a:endParaRPr lang="es-EC"/>
        </a:p>
      </dgm:t>
    </dgm:pt>
    <dgm:pt modelId="{CFA630CF-185E-4ECE-8B13-8DC005FA62C7}" type="pres">
      <dgm:prSet presAssocID="{2D79CC18-1628-492E-931A-0B43F72BC7FC}" presName="level3hierChild" presStyleCnt="0"/>
      <dgm:spPr/>
    </dgm:pt>
    <dgm:pt modelId="{141444ED-8512-423D-8754-5F7EDC00B2BB}" type="pres">
      <dgm:prSet presAssocID="{5862B9D2-BD48-4BF2-92B5-799B22C9D7A9}" presName="conn2-1" presStyleLbl="parChTrans1D2" presStyleIdx="2" presStyleCnt="4"/>
      <dgm:spPr/>
      <dgm:t>
        <a:bodyPr/>
        <a:lstStyle/>
        <a:p>
          <a:endParaRPr lang="es-EC"/>
        </a:p>
      </dgm:t>
    </dgm:pt>
    <dgm:pt modelId="{2190589D-FAA3-4DAA-8E2B-BC89389E22EC}" type="pres">
      <dgm:prSet presAssocID="{5862B9D2-BD48-4BF2-92B5-799B22C9D7A9}" presName="connTx" presStyleLbl="parChTrans1D2" presStyleIdx="2" presStyleCnt="4"/>
      <dgm:spPr/>
      <dgm:t>
        <a:bodyPr/>
        <a:lstStyle/>
        <a:p>
          <a:endParaRPr lang="es-EC"/>
        </a:p>
      </dgm:t>
    </dgm:pt>
    <dgm:pt modelId="{F1AF23A0-350B-4997-AF06-5E4178412773}" type="pres">
      <dgm:prSet presAssocID="{FE80C5A7-1DCD-44EA-9B96-2DC05D7ADE60}" presName="root2" presStyleCnt="0"/>
      <dgm:spPr/>
    </dgm:pt>
    <dgm:pt modelId="{705B464E-93FA-4EA2-BCAF-5322C9893DF5}" type="pres">
      <dgm:prSet presAssocID="{FE80C5A7-1DCD-44EA-9B96-2DC05D7ADE60}" presName="LevelTwoTextNode" presStyleLbl="node2" presStyleIdx="2" presStyleCnt="4" custLinFactY="11056" custLinFactNeighborX="-53565" custLinFactNeighborY="100000">
        <dgm:presLayoutVars>
          <dgm:chPref val="3"/>
        </dgm:presLayoutVars>
      </dgm:prSet>
      <dgm:spPr/>
      <dgm:t>
        <a:bodyPr/>
        <a:lstStyle/>
        <a:p>
          <a:endParaRPr lang="es-ES"/>
        </a:p>
      </dgm:t>
    </dgm:pt>
    <dgm:pt modelId="{5353751B-7976-4334-831A-AAA764EBDBFD}" type="pres">
      <dgm:prSet presAssocID="{FE80C5A7-1DCD-44EA-9B96-2DC05D7ADE60}" presName="level3hierChild" presStyleCnt="0"/>
      <dgm:spPr/>
    </dgm:pt>
    <dgm:pt modelId="{86BF556D-DF14-47CD-BC82-AC2BAADCF042}" type="pres">
      <dgm:prSet presAssocID="{DD07B68A-B2DE-4B9A-A4F8-A1D35A0EDF52}" presName="conn2-1" presStyleLbl="parChTrans1D2" presStyleIdx="3" presStyleCnt="4"/>
      <dgm:spPr/>
      <dgm:t>
        <a:bodyPr/>
        <a:lstStyle/>
        <a:p>
          <a:endParaRPr lang="es-EC"/>
        </a:p>
      </dgm:t>
    </dgm:pt>
    <dgm:pt modelId="{862B2439-6BCF-4844-BE71-A413BFDF3372}" type="pres">
      <dgm:prSet presAssocID="{DD07B68A-B2DE-4B9A-A4F8-A1D35A0EDF52}" presName="connTx" presStyleLbl="parChTrans1D2" presStyleIdx="3" presStyleCnt="4"/>
      <dgm:spPr/>
      <dgm:t>
        <a:bodyPr/>
        <a:lstStyle/>
        <a:p>
          <a:endParaRPr lang="es-EC"/>
        </a:p>
      </dgm:t>
    </dgm:pt>
    <dgm:pt modelId="{3916CE6B-F447-4085-BB40-D7C257DF5ECF}" type="pres">
      <dgm:prSet presAssocID="{12B7B5F2-DE47-4173-9A81-22F420AE76F7}" presName="root2" presStyleCnt="0"/>
      <dgm:spPr/>
    </dgm:pt>
    <dgm:pt modelId="{E9FB3A54-CA6C-4D34-B9B5-7A256494FDA0}" type="pres">
      <dgm:prSet presAssocID="{12B7B5F2-DE47-4173-9A81-22F420AE76F7}" presName="LevelTwoTextNode" presStyleLbl="node2" presStyleIdx="3" presStyleCnt="4" custLinFactY="-18696" custLinFactNeighborX="-53565" custLinFactNeighborY="-100000">
        <dgm:presLayoutVars>
          <dgm:chPref val="3"/>
        </dgm:presLayoutVars>
      </dgm:prSet>
      <dgm:spPr/>
      <dgm:t>
        <a:bodyPr/>
        <a:lstStyle/>
        <a:p>
          <a:endParaRPr lang="es-ES"/>
        </a:p>
      </dgm:t>
    </dgm:pt>
    <dgm:pt modelId="{E4CE700E-3606-4362-815E-BE0515DCF11E}" type="pres">
      <dgm:prSet presAssocID="{12B7B5F2-DE47-4173-9A81-22F420AE76F7}" presName="level3hierChild" presStyleCnt="0"/>
      <dgm:spPr/>
    </dgm:pt>
  </dgm:ptLst>
  <dgm:cxnLst>
    <dgm:cxn modelId="{EF921C79-F4E6-456E-ADED-5C559CE26EB2}" type="presOf" srcId="{2A83E628-4619-443D-AED6-741B73C47483}" destId="{924CCC59-FA36-4C69-B57B-34675AAC6A63}" srcOrd="1" destOrd="0" presId="urn:microsoft.com/office/officeart/2005/8/layout/hierarchy2"/>
    <dgm:cxn modelId="{49D07EF1-1334-4615-8F44-00C532CBFC04}" type="presOf" srcId="{148A546C-A4F7-417F-9BCB-68B8484229CE}" destId="{7AE5BB6F-F98F-41EA-AC7F-201B4F5CAC60}" srcOrd="0" destOrd="0" presId="urn:microsoft.com/office/officeart/2005/8/layout/hierarchy2"/>
    <dgm:cxn modelId="{566C4646-BFCE-4E54-8CBD-96B114936EF1}" srcId="{694E48AC-848B-4AD6-B73F-EC941DCA56CA}" destId="{D433B975-1AD2-4259-BF20-C6332E6FC583}" srcOrd="0" destOrd="0" parTransId="{E74B2406-62B5-411E-9938-A206FE5D17CD}" sibTransId="{62E14082-D7C8-44C4-B52E-B91094A8E070}"/>
    <dgm:cxn modelId="{DEFD6EBB-DFB0-4DDB-A646-6B2D45178E7E}" type="presOf" srcId="{77B69E1B-55EB-46D1-9F6E-8250F3B61835}" destId="{B698ED68-C0A1-4002-8EF6-7066F4763360}" srcOrd="0" destOrd="0" presId="urn:microsoft.com/office/officeart/2005/8/layout/hierarchy2"/>
    <dgm:cxn modelId="{A8049ABC-804E-4C98-9E7C-07DAC2BD013A}" type="presOf" srcId="{2D79CC18-1628-492E-931A-0B43F72BC7FC}" destId="{B235BE85-6A94-4379-894C-C64F61A0DEF0}" srcOrd="0" destOrd="0" presId="urn:microsoft.com/office/officeart/2005/8/layout/hierarchy2"/>
    <dgm:cxn modelId="{B37E2E8B-733E-4D31-A3BA-FDE867594AA1}" type="presOf" srcId="{2A83E628-4619-443D-AED6-741B73C47483}" destId="{9B2D3F52-0D7E-4547-B695-BE75FB768C2B}" srcOrd="0" destOrd="0" presId="urn:microsoft.com/office/officeart/2005/8/layout/hierarchy2"/>
    <dgm:cxn modelId="{0BDEA04E-51D2-4314-9E3A-D3D6CB3E5D91}" srcId="{D433B975-1AD2-4259-BF20-C6332E6FC583}" destId="{FE80C5A7-1DCD-44EA-9B96-2DC05D7ADE60}" srcOrd="2" destOrd="0" parTransId="{5862B9D2-BD48-4BF2-92B5-799B22C9D7A9}" sibTransId="{7FB6D395-2706-4FAA-A2EC-F82DAC413644}"/>
    <dgm:cxn modelId="{BF0ECD2B-53D3-45DE-A41C-A8209853BC07}" type="presOf" srcId="{12B7B5F2-DE47-4173-9A81-22F420AE76F7}" destId="{E9FB3A54-CA6C-4D34-B9B5-7A256494FDA0}" srcOrd="0" destOrd="0" presId="urn:microsoft.com/office/officeart/2005/8/layout/hierarchy2"/>
    <dgm:cxn modelId="{C8C4364A-072A-4869-BAB7-7D341BB5FCDC}" type="presOf" srcId="{DD07B68A-B2DE-4B9A-A4F8-A1D35A0EDF52}" destId="{86BF556D-DF14-47CD-BC82-AC2BAADCF042}" srcOrd="0" destOrd="0" presId="urn:microsoft.com/office/officeart/2005/8/layout/hierarchy2"/>
    <dgm:cxn modelId="{B44848C6-372D-41BA-BFBB-ABD2FCE2D402}" srcId="{D433B975-1AD2-4259-BF20-C6332E6FC583}" destId="{148A546C-A4F7-417F-9BCB-68B8484229CE}" srcOrd="0" destOrd="0" parTransId="{77B69E1B-55EB-46D1-9F6E-8250F3B61835}" sibTransId="{4D5E781E-A25E-4E5D-AD19-EE75333FAB27}"/>
    <dgm:cxn modelId="{E7B6D16F-E222-4CDC-9F4E-B7683320C860}" type="presOf" srcId="{D433B975-1AD2-4259-BF20-C6332E6FC583}" destId="{9635A9F4-B6B2-4B50-ADBF-3AF3EE566977}" srcOrd="0" destOrd="0" presId="urn:microsoft.com/office/officeart/2005/8/layout/hierarchy2"/>
    <dgm:cxn modelId="{E5654901-2841-4C2A-BE97-D1AB31968ED5}" type="presOf" srcId="{FE80C5A7-1DCD-44EA-9B96-2DC05D7ADE60}" destId="{705B464E-93FA-4EA2-BCAF-5322C9893DF5}" srcOrd="0" destOrd="0" presId="urn:microsoft.com/office/officeart/2005/8/layout/hierarchy2"/>
    <dgm:cxn modelId="{DA28B4C6-B704-4C73-A3A8-5DE814710B06}" type="presOf" srcId="{DD07B68A-B2DE-4B9A-A4F8-A1D35A0EDF52}" destId="{862B2439-6BCF-4844-BE71-A413BFDF3372}" srcOrd="1" destOrd="0" presId="urn:microsoft.com/office/officeart/2005/8/layout/hierarchy2"/>
    <dgm:cxn modelId="{0600010B-5C4A-4DA1-A496-9855D93E9E4F}" type="presOf" srcId="{77B69E1B-55EB-46D1-9F6E-8250F3B61835}" destId="{0FA324C1-649B-4C7E-A417-93AA0F49263C}" srcOrd="1" destOrd="0" presId="urn:microsoft.com/office/officeart/2005/8/layout/hierarchy2"/>
    <dgm:cxn modelId="{BC876792-F319-4899-AFDD-6C82879D8DC2}" type="presOf" srcId="{694E48AC-848B-4AD6-B73F-EC941DCA56CA}" destId="{04D27579-A6C5-40B0-8E24-39D9C4887057}" srcOrd="0" destOrd="0" presId="urn:microsoft.com/office/officeart/2005/8/layout/hierarchy2"/>
    <dgm:cxn modelId="{0C8AAF50-607E-46CA-A05A-12AA9812C73C}" srcId="{D433B975-1AD2-4259-BF20-C6332E6FC583}" destId="{12B7B5F2-DE47-4173-9A81-22F420AE76F7}" srcOrd="3" destOrd="0" parTransId="{DD07B68A-B2DE-4B9A-A4F8-A1D35A0EDF52}" sibTransId="{9E346E1F-C422-4A82-B431-B89A440E6915}"/>
    <dgm:cxn modelId="{19EEC3E4-5E4D-403E-99E0-942708B3B0CF}" type="presOf" srcId="{5862B9D2-BD48-4BF2-92B5-799B22C9D7A9}" destId="{2190589D-FAA3-4DAA-8E2B-BC89389E22EC}" srcOrd="1" destOrd="0" presId="urn:microsoft.com/office/officeart/2005/8/layout/hierarchy2"/>
    <dgm:cxn modelId="{9204561A-3CD9-4FEB-9224-33C12138DCD1}" type="presOf" srcId="{5862B9D2-BD48-4BF2-92B5-799B22C9D7A9}" destId="{141444ED-8512-423D-8754-5F7EDC00B2BB}" srcOrd="0" destOrd="0" presId="urn:microsoft.com/office/officeart/2005/8/layout/hierarchy2"/>
    <dgm:cxn modelId="{ADB032CE-EC33-46E1-ACBA-ECA2C3830A52}" srcId="{D433B975-1AD2-4259-BF20-C6332E6FC583}" destId="{2D79CC18-1628-492E-931A-0B43F72BC7FC}" srcOrd="1" destOrd="0" parTransId="{2A83E628-4619-443D-AED6-741B73C47483}" sibTransId="{54746D70-31DA-42E7-AA2C-9FCC56018669}"/>
    <dgm:cxn modelId="{0C734A85-C503-481F-B39A-275B2D130B06}" type="presParOf" srcId="{04D27579-A6C5-40B0-8E24-39D9C4887057}" destId="{A816DA1A-FB72-485B-9024-7682A5CFB3D8}" srcOrd="0" destOrd="0" presId="urn:microsoft.com/office/officeart/2005/8/layout/hierarchy2"/>
    <dgm:cxn modelId="{5D424A6B-7519-47BC-B3BB-154B32AFDF52}" type="presParOf" srcId="{A816DA1A-FB72-485B-9024-7682A5CFB3D8}" destId="{9635A9F4-B6B2-4B50-ADBF-3AF3EE566977}" srcOrd="0" destOrd="0" presId="urn:microsoft.com/office/officeart/2005/8/layout/hierarchy2"/>
    <dgm:cxn modelId="{696644D9-20AF-4D9C-9069-A563108CDF54}" type="presParOf" srcId="{A816DA1A-FB72-485B-9024-7682A5CFB3D8}" destId="{514289B2-E485-44BC-97D6-0CE2E20CCE94}" srcOrd="1" destOrd="0" presId="urn:microsoft.com/office/officeart/2005/8/layout/hierarchy2"/>
    <dgm:cxn modelId="{61B0429F-84BB-47FE-85BF-61E762C43FEC}" type="presParOf" srcId="{514289B2-E485-44BC-97D6-0CE2E20CCE94}" destId="{B698ED68-C0A1-4002-8EF6-7066F4763360}" srcOrd="0" destOrd="0" presId="urn:microsoft.com/office/officeart/2005/8/layout/hierarchy2"/>
    <dgm:cxn modelId="{196E5B4B-1BFB-48C4-97A8-06041DA630C3}" type="presParOf" srcId="{B698ED68-C0A1-4002-8EF6-7066F4763360}" destId="{0FA324C1-649B-4C7E-A417-93AA0F49263C}" srcOrd="0" destOrd="0" presId="urn:microsoft.com/office/officeart/2005/8/layout/hierarchy2"/>
    <dgm:cxn modelId="{FE29594B-4FA4-40BE-A50B-93AC6DFDAD77}" type="presParOf" srcId="{514289B2-E485-44BC-97D6-0CE2E20CCE94}" destId="{E39144FB-CE0F-4B92-9AE7-F7C44995503B}" srcOrd="1" destOrd="0" presId="urn:microsoft.com/office/officeart/2005/8/layout/hierarchy2"/>
    <dgm:cxn modelId="{F4C6403F-5CD3-4D34-83CC-DB692D19C06E}" type="presParOf" srcId="{E39144FB-CE0F-4B92-9AE7-F7C44995503B}" destId="{7AE5BB6F-F98F-41EA-AC7F-201B4F5CAC60}" srcOrd="0" destOrd="0" presId="urn:microsoft.com/office/officeart/2005/8/layout/hierarchy2"/>
    <dgm:cxn modelId="{1C968356-C370-45BE-B465-45D8CE7F0510}" type="presParOf" srcId="{E39144FB-CE0F-4B92-9AE7-F7C44995503B}" destId="{8307F335-2A5D-4772-A0AA-20320E9EF703}" srcOrd="1" destOrd="0" presId="urn:microsoft.com/office/officeart/2005/8/layout/hierarchy2"/>
    <dgm:cxn modelId="{36C2EBC6-6DC9-4FE7-9328-95B73F740AD2}" type="presParOf" srcId="{514289B2-E485-44BC-97D6-0CE2E20CCE94}" destId="{9B2D3F52-0D7E-4547-B695-BE75FB768C2B}" srcOrd="2" destOrd="0" presId="urn:microsoft.com/office/officeart/2005/8/layout/hierarchy2"/>
    <dgm:cxn modelId="{17F171DB-65E8-4B0A-9C51-1A227A2F1ABF}" type="presParOf" srcId="{9B2D3F52-0D7E-4547-B695-BE75FB768C2B}" destId="{924CCC59-FA36-4C69-B57B-34675AAC6A63}" srcOrd="0" destOrd="0" presId="urn:microsoft.com/office/officeart/2005/8/layout/hierarchy2"/>
    <dgm:cxn modelId="{1C31E765-3702-4DE2-AA26-06BDF1991C39}" type="presParOf" srcId="{514289B2-E485-44BC-97D6-0CE2E20CCE94}" destId="{8E0F1426-E897-4798-9CE9-A530CE937855}" srcOrd="3" destOrd="0" presId="urn:microsoft.com/office/officeart/2005/8/layout/hierarchy2"/>
    <dgm:cxn modelId="{A8E5A808-7857-4498-8ED6-1C5428D4C98E}" type="presParOf" srcId="{8E0F1426-E897-4798-9CE9-A530CE937855}" destId="{B235BE85-6A94-4379-894C-C64F61A0DEF0}" srcOrd="0" destOrd="0" presId="urn:microsoft.com/office/officeart/2005/8/layout/hierarchy2"/>
    <dgm:cxn modelId="{90ECBEC5-31EB-46CA-BD3B-9ACDB5A3E042}" type="presParOf" srcId="{8E0F1426-E897-4798-9CE9-A530CE937855}" destId="{CFA630CF-185E-4ECE-8B13-8DC005FA62C7}" srcOrd="1" destOrd="0" presId="urn:microsoft.com/office/officeart/2005/8/layout/hierarchy2"/>
    <dgm:cxn modelId="{61A75405-E4AD-4824-881A-B31E1D9AEE4C}" type="presParOf" srcId="{514289B2-E485-44BC-97D6-0CE2E20CCE94}" destId="{141444ED-8512-423D-8754-5F7EDC00B2BB}" srcOrd="4" destOrd="0" presId="urn:microsoft.com/office/officeart/2005/8/layout/hierarchy2"/>
    <dgm:cxn modelId="{C702B152-3111-47DF-AFEA-1EE50FA5ACD6}" type="presParOf" srcId="{141444ED-8512-423D-8754-5F7EDC00B2BB}" destId="{2190589D-FAA3-4DAA-8E2B-BC89389E22EC}" srcOrd="0" destOrd="0" presId="urn:microsoft.com/office/officeart/2005/8/layout/hierarchy2"/>
    <dgm:cxn modelId="{0A3D553A-5FFF-46E9-9029-D69F57EC31A2}" type="presParOf" srcId="{514289B2-E485-44BC-97D6-0CE2E20CCE94}" destId="{F1AF23A0-350B-4997-AF06-5E4178412773}" srcOrd="5" destOrd="0" presId="urn:microsoft.com/office/officeart/2005/8/layout/hierarchy2"/>
    <dgm:cxn modelId="{BCAFB347-F307-41BC-9C95-7D809C32D519}" type="presParOf" srcId="{F1AF23A0-350B-4997-AF06-5E4178412773}" destId="{705B464E-93FA-4EA2-BCAF-5322C9893DF5}" srcOrd="0" destOrd="0" presId="urn:microsoft.com/office/officeart/2005/8/layout/hierarchy2"/>
    <dgm:cxn modelId="{775B1ADC-59D2-47D7-BDE6-ACDEE0C703E4}" type="presParOf" srcId="{F1AF23A0-350B-4997-AF06-5E4178412773}" destId="{5353751B-7976-4334-831A-AAA764EBDBFD}" srcOrd="1" destOrd="0" presId="urn:microsoft.com/office/officeart/2005/8/layout/hierarchy2"/>
    <dgm:cxn modelId="{DE29D67C-07DE-4AF4-B403-872902123E8A}" type="presParOf" srcId="{514289B2-E485-44BC-97D6-0CE2E20CCE94}" destId="{86BF556D-DF14-47CD-BC82-AC2BAADCF042}" srcOrd="6" destOrd="0" presId="urn:microsoft.com/office/officeart/2005/8/layout/hierarchy2"/>
    <dgm:cxn modelId="{EE00F479-EC80-4F28-BDEC-2856F1249CAD}" type="presParOf" srcId="{86BF556D-DF14-47CD-BC82-AC2BAADCF042}" destId="{862B2439-6BCF-4844-BE71-A413BFDF3372}" srcOrd="0" destOrd="0" presId="urn:microsoft.com/office/officeart/2005/8/layout/hierarchy2"/>
    <dgm:cxn modelId="{137651B6-7501-4BEF-A38A-21513D461E3F}" type="presParOf" srcId="{514289B2-E485-44BC-97D6-0CE2E20CCE94}" destId="{3916CE6B-F447-4085-BB40-D7C257DF5ECF}" srcOrd="7" destOrd="0" presId="urn:microsoft.com/office/officeart/2005/8/layout/hierarchy2"/>
    <dgm:cxn modelId="{C14956F1-18DF-42F4-9AE5-969D2F20ED8D}" type="presParOf" srcId="{3916CE6B-F447-4085-BB40-D7C257DF5ECF}" destId="{E9FB3A54-CA6C-4D34-B9B5-7A256494FDA0}" srcOrd="0" destOrd="0" presId="urn:microsoft.com/office/officeart/2005/8/layout/hierarchy2"/>
    <dgm:cxn modelId="{55FAABFC-5E35-40B1-B3B9-A2BD222ABCA3}" type="presParOf" srcId="{3916CE6B-F447-4085-BB40-D7C257DF5ECF}" destId="{E4CE700E-3606-4362-815E-BE0515DCF11E}"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4DEFF-E82D-41F3-8B1B-6BAFFB199672}">
      <dsp:nvSpPr>
        <dsp:cNvPr id="0" name=""/>
        <dsp:cNvSpPr/>
      </dsp:nvSpPr>
      <dsp:spPr>
        <a:xfrm>
          <a:off x="1149" y="0"/>
          <a:ext cx="1787682" cy="3083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s-EC" sz="1050" kern="1200" dirty="0" smtClean="0">
              <a:solidFill>
                <a:schemeClr val="tx1"/>
              </a:solidFill>
            </a:rPr>
            <a:t>El periodo de adaptación es el tiempo que transcurre desde que el niño-a llega por primera vez a la escuela hasta que ya se desenvuelva con normalidad dentro de ella.</a:t>
          </a:r>
          <a:endParaRPr lang="es-EC" sz="1050" kern="1200" dirty="0">
            <a:solidFill>
              <a:schemeClr val="tx1"/>
            </a:solidFill>
          </a:endParaRPr>
        </a:p>
      </dsp:txBody>
      <dsp:txXfrm>
        <a:off x="1149" y="1233308"/>
        <a:ext cx="1787682" cy="1233308"/>
      </dsp:txXfrm>
    </dsp:sp>
    <dsp:sp modelId="{69C063A1-F1AC-4521-B35C-DF8D953E56D6}">
      <dsp:nvSpPr>
        <dsp:cNvPr id="0" name=""/>
        <dsp:cNvSpPr/>
      </dsp:nvSpPr>
      <dsp:spPr>
        <a:xfrm>
          <a:off x="381625" y="184996"/>
          <a:ext cx="1026729" cy="102672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E0EF14-0CA7-478D-92C3-B03E54FF9C38}">
      <dsp:nvSpPr>
        <dsp:cNvPr id="0" name=""/>
        <dsp:cNvSpPr/>
      </dsp:nvSpPr>
      <dsp:spPr>
        <a:xfrm>
          <a:off x="1842462" y="0"/>
          <a:ext cx="1787682" cy="3083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s-EC" sz="1050" kern="1200" dirty="0" smtClean="0">
              <a:solidFill>
                <a:schemeClr val="tx1"/>
              </a:solidFill>
            </a:rPr>
            <a:t>Desde el punto de vista pedagógico, adquiere gran importancia la separación del hogar e incorporarse a la escuela</a:t>
          </a:r>
          <a:endParaRPr lang="es-EC" sz="1050" kern="1200" dirty="0">
            <a:solidFill>
              <a:schemeClr val="tx1"/>
            </a:solidFill>
          </a:endParaRPr>
        </a:p>
      </dsp:txBody>
      <dsp:txXfrm>
        <a:off x="1842462" y="1233308"/>
        <a:ext cx="1787682" cy="1233308"/>
      </dsp:txXfrm>
    </dsp:sp>
    <dsp:sp modelId="{42990416-A503-4CB9-BA2E-8BB1BFC06508}">
      <dsp:nvSpPr>
        <dsp:cNvPr id="0" name=""/>
        <dsp:cNvSpPr/>
      </dsp:nvSpPr>
      <dsp:spPr>
        <a:xfrm>
          <a:off x="2222939" y="184996"/>
          <a:ext cx="1026729" cy="102672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908B1-BDFB-4B67-A3F9-8B4177D23D73}">
      <dsp:nvSpPr>
        <dsp:cNvPr id="0" name=""/>
        <dsp:cNvSpPr/>
      </dsp:nvSpPr>
      <dsp:spPr>
        <a:xfrm>
          <a:off x="3683775" y="0"/>
          <a:ext cx="1787682" cy="3083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s-EC" sz="1050" kern="1200" dirty="0" smtClean="0">
              <a:solidFill>
                <a:schemeClr val="tx1"/>
              </a:solidFill>
            </a:rPr>
            <a:t>Para que este proceso se lleve a cabo de manera adecuada es importante utilizar estrategias como el trabajo colaborativo y la utilización de los rincones, que por sus características lúdicas van a ser de gran atractivo para los niños.</a:t>
          </a:r>
          <a:endParaRPr lang="es-EC" sz="1050" kern="1200" dirty="0">
            <a:solidFill>
              <a:schemeClr val="tx1"/>
            </a:solidFill>
          </a:endParaRPr>
        </a:p>
      </dsp:txBody>
      <dsp:txXfrm>
        <a:off x="3683775" y="1233308"/>
        <a:ext cx="1787682" cy="1233308"/>
      </dsp:txXfrm>
    </dsp:sp>
    <dsp:sp modelId="{A9642C6E-2C46-4AC7-8B25-F9B95437C2A6}">
      <dsp:nvSpPr>
        <dsp:cNvPr id="0" name=""/>
        <dsp:cNvSpPr/>
      </dsp:nvSpPr>
      <dsp:spPr>
        <a:xfrm>
          <a:off x="4064252" y="184996"/>
          <a:ext cx="1026729" cy="1026729"/>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C89F5-2935-4B77-A2F5-F4880DE31CCF}">
      <dsp:nvSpPr>
        <dsp:cNvPr id="0" name=""/>
        <dsp:cNvSpPr/>
      </dsp:nvSpPr>
      <dsp:spPr>
        <a:xfrm>
          <a:off x="288032" y="2620781"/>
          <a:ext cx="5034799" cy="4624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D35FD-B37F-49B9-9669-F3C2D07BD276}">
      <dsp:nvSpPr>
        <dsp:cNvPr id="0" name=""/>
        <dsp:cNvSpPr/>
      </dsp:nvSpPr>
      <dsp:spPr>
        <a:xfrm>
          <a:off x="0" y="325737"/>
          <a:ext cx="8215370" cy="666264"/>
        </a:xfrm>
        <a:prstGeom prst="roundRect">
          <a:avLst/>
        </a:prstGeom>
        <a:gradFill rotWithShape="0">
          <a:gsLst>
            <a:gs pos="0">
              <a:schemeClr val="accent5">
                <a:hueOff val="0"/>
                <a:satOff val="0"/>
                <a:lumOff val="0"/>
                <a:alphaOff val="0"/>
                <a:tint val="30000"/>
                <a:satMod val="250000"/>
              </a:schemeClr>
            </a:gs>
            <a:gs pos="72000">
              <a:schemeClr val="accent5">
                <a:hueOff val="0"/>
                <a:satOff val="0"/>
                <a:lumOff val="0"/>
                <a:alphaOff val="0"/>
                <a:tint val="75000"/>
                <a:satMod val="210000"/>
              </a:schemeClr>
            </a:gs>
            <a:gs pos="100000">
              <a:schemeClr val="accent5">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PE" sz="3200" b="1" kern="1200" smtClean="0"/>
            <a:t>OBJETIVO GENERAL</a:t>
          </a:r>
          <a:endParaRPr lang="es-ES" sz="3200" kern="1200" dirty="0"/>
        </a:p>
      </dsp:txBody>
      <dsp:txXfrm>
        <a:off x="32524" y="358261"/>
        <a:ext cx="8150322" cy="601216"/>
      </dsp:txXfrm>
    </dsp:sp>
    <dsp:sp modelId="{223B2668-0A46-45E5-AD30-A24DF26ED6D7}">
      <dsp:nvSpPr>
        <dsp:cNvPr id="0" name=""/>
        <dsp:cNvSpPr/>
      </dsp:nvSpPr>
      <dsp:spPr>
        <a:xfrm>
          <a:off x="0" y="985780"/>
          <a:ext cx="8215370" cy="135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838"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s-EC" sz="2000" kern="1200" dirty="0" smtClean="0"/>
            <a:t>Comprobar cómo la </a:t>
          </a:r>
          <a:r>
            <a:rPr lang="es-PE" sz="2000" kern="1200" dirty="0" smtClean="0"/>
            <a:t>Aplicación de la Guia Didáctica de  Rincones de Aula “Mi Nueva Casa”, incide en el periodo de adaptación de los niños de 3 a 4 años del Centro de Educación Inicial Doctor Cristóbal Cevallos Larrea, ubicado en la parroquia Licán, Cantón Riobamba, Provincia De Chimborazo en el  periodo 2013-2014.</a:t>
          </a:r>
          <a:endParaRPr lang="es-ES" sz="2000" b="1" kern="1200" dirty="0"/>
        </a:p>
      </dsp:txBody>
      <dsp:txXfrm>
        <a:off x="0" y="985780"/>
        <a:ext cx="8215370" cy="1357920"/>
      </dsp:txXfrm>
    </dsp:sp>
    <dsp:sp modelId="{0D1956D9-2BF5-47FA-8C50-F212678357FB}">
      <dsp:nvSpPr>
        <dsp:cNvPr id="0" name=""/>
        <dsp:cNvSpPr/>
      </dsp:nvSpPr>
      <dsp:spPr>
        <a:xfrm>
          <a:off x="0" y="2398590"/>
          <a:ext cx="8215370" cy="718859"/>
        </a:xfrm>
        <a:prstGeom prst="roundRect">
          <a:avLst/>
        </a:prstGeom>
        <a:gradFill rotWithShape="0">
          <a:gsLst>
            <a:gs pos="0">
              <a:schemeClr val="accent5">
                <a:hueOff val="-839864"/>
                <a:satOff val="45647"/>
                <a:lumOff val="-8432"/>
                <a:alphaOff val="0"/>
                <a:tint val="30000"/>
                <a:satMod val="250000"/>
              </a:schemeClr>
            </a:gs>
            <a:gs pos="72000">
              <a:schemeClr val="accent5">
                <a:hueOff val="-839864"/>
                <a:satOff val="45647"/>
                <a:lumOff val="-8432"/>
                <a:alphaOff val="0"/>
                <a:tint val="75000"/>
                <a:satMod val="210000"/>
              </a:schemeClr>
            </a:gs>
            <a:gs pos="100000">
              <a:schemeClr val="accent5">
                <a:hueOff val="-839864"/>
                <a:satOff val="45647"/>
                <a:lumOff val="-8432"/>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PE" sz="3200" b="1" kern="1200" smtClean="0"/>
            <a:t>ESPECÍFICOS</a:t>
          </a:r>
          <a:endParaRPr lang="es-ES" sz="3200" b="1" kern="1200" dirty="0"/>
        </a:p>
      </dsp:txBody>
      <dsp:txXfrm>
        <a:off x="35092" y="2433682"/>
        <a:ext cx="8145186" cy="648675"/>
      </dsp:txXfrm>
    </dsp:sp>
    <dsp:sp modelId="{50F345ED-9716-4C68-911E-CAF5E12DEB11}">
      <dsp:nvSpPr>
        <dsp:cNvPr id="0" name=""/>
        <dsp:cNvSpPr/>
      </dsp:nvSpPr>
      <dsp:spPr>
        <a:xfrm>
          <a:off x="0" y="4212286"/>
          <a:ext cx="821537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838" tIns="20320" rIns="113792" bIns="20320" numCol="1" spcCol="1270" anchor="t" anchorCtr="0">
          <a:noAutofit/>
        </a:bodyPr>
        <a:lstStyle/>
        <a:p>
          <a:pPr marL="171450" lvl="1" indent="-171450" algn="just" defTabSz="711200">
            <a:lnSpc>
              <a:spcPct val="90000"/>
            </a:lnSpc>
            <a:spcBef>
              <a:spcPct val="0"/>
            </a:spcBef>
            <a:spcAft>
              <a:spcPct val="20000"/>
            </a:spcAft>
            <a:buChar char="••"/>
          </a:pPr>
          <a:endParaRPr lang="es-ES" sz="1600" b="1" kern="1200" dirty="0">
            <a:solidFill>
              <a:schemeClr val="bg1"/>
            </a:solidFill>
            <a:latin typeface="Times New Roman" pitchFamily="18" charset="0"/>
            <a:cs typeface="Times New Roman" pitchFamily="18" charset="0"/>
          </a:endParaRPr>
        </a:p>
      </dsp:txBody>
      <dsp:txXfrm>
        <a:off x="0" y="4212286"/>
        <a:ext cx="8215370"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357D7-A860-464F-91C1-EB8F30935A87}">
      <dsp:nvSpPr>
        <dsp:cNvPr id="0" name=""/>
        <dsp:cNvSpPr/>
      </dsp:nvSpPr>
      <dsp:spPr>
        <a:xfrm>
          <a:off x="30581" y="0"/>
          <a:ext cx="6779597" cy="568863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endParaRPr lang="es-EC" sz="3100" b="1" kern="1200" dirty="0">
            <a:solidFill>
              <a:srgbClr val="1FEAFF"/>
            </a:solidFill>
          </a:endParaRPr>
        </a:p>
      </dsp:txBody>
      <dsp:txXfrm>
        <a:off x="2472592" y="284431"/>
        <a:ext cx="1895575" cy="853294"/>
      </dsp:txXfrm>
    </dsp:sp>
    <dsp:sp modelId="{4EEA38E1-5CDC-481F-9577-BE03D4BCA2AB}">
      <dsp:nvSpPr>
        <dsp:cNvPr id="0" name=""/>
        <dsp:cNvSpPr/>
      </dsp:nvSpPr>
      <dsp:spPr>
        <a:xfrm>
          <a:off x="2213957" y="1800201"/>
          <a:ext cx="4482778" cy="3362300"/>
        </a:xfrm>
        <a:prstGeom prst="ellipse">
          <a:avLst/>
        </a:prstGeom>
        <a:solidFill>
          <a:srgbClr val="CCCCFF"/>
        </a:solidFill>
        <a:ln w="25400" cap="flat" cmpd="sng" algn="ctr">
          <a:solidFill>
            <a:srgbClr val="CC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endParaRPr lang="es-PE" sz="1500" b="1" kern="1200" dirty="0" smtClean="0">
            <a:solidFill>
              <a:srgbClr val="7030A0"/>
            </a:solidFill>
          </a:endParaRPr>
        </a:p>
        <a:p>
          <a:pPr lvl="0" algn="ctr" defTabSz="666750">
            <a:lnSpc>
              <a:spcPct val="90000"/>
            </a:lnSpc>
            <a:spcBef>
              <a:spcPct val="0"/>
            </a:spcBef>
            <a:spcAft>
              <a:spcPct val="35000"/>
            </a:spcAft>
          </a:pPr>
          <a:r>
            <a:rPr lang="es-PE" sz="1500" b="1" kern="1200" dirty="0" smtClean="0">
              <a:solidFill>
                <a:srgbClr val="7030A0"/>
              </a:solidFill>
            </a:rPr>
            <a:t>    TIPOLOGÍA DE                                LOS RINCONES DEL AULA</a:t>
          </a:r>
          <a:endParaRPr lang="es-EC" sz="1500" b="1" kern="1200" dirty="0">
            <a:solidFill>
              <a:srgbClr val="7030A0"/>
            </a:solidFill>
          </a:endParaRPr>
        </a:p>
      </dsp:txBody>
      <dsp:txXfrm>
        <a:off x="3671981" y="2001939"/>
        <a:ext cx="1566731" cy="605214"/>
      </dsp:txXfrm>
    </dsp:sp>
    <dsp:sp modelId="{E840CF92-6408-40E7-A0F6-E4A729DDD5A6}">
      <dsp:nvSpPr>
        <dsp:cNvPr id="0" name=""/>
        <dsp:cNvSpPr/>
      </dsp:nvSpPr>
      <dsp:spPr>
        <a:xfrm>
          <a:off x="382240" y="2162544"/>
          <a:ext cx="3362186" cy="302202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s-EC" sz="2500" b="1" kern="1200" dirty="0">
            <a:solidFill>
              <a:schemeClr val="tx1"/>
            </a:solidFill>
          </a:endParaRPr>
        </a:p>
      </dsp:txBody>
      <dsp:txXfrm>
        <a:off x="1279944" y="2389196"/>
        <a:ext cx="1566778" cy="679956"/>
      </dsp:txXfrm>
    </dsp:sp>
    <dsp:sp modelId="{13CF90E5-BF08-4273-B7A3-3E53AC6402CD}">
      <dsp:nvSpPr>
        <dsp:cNvPr id="0" name=""/>
        <dsp:cNvSpPr/>
      </dsp:nvSpPr>
      <dsp:spPr>
        <a:xfrm>
          <a:off x="2592285" y="3911912"/>
          <a:ext cx="1948174" cy="1776719"/>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C" sz="1200" b="1" kern="1200" dirty="0">
            <a:solidFill>
              <a:schemeClr val="tx1"/>
            </a:solidFill>
          </a:endParaRPr>
        </a:p>
      </dsp:txBody>
      <dsp:txXfrm>
        <a:off x="2877589" y="4356092"/>
        <a:ext cx="1377567" cy="888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357D7-A860-464F-91C1-EB8F30935A87}">
      <dsp:nvSpPr>
        <dsp:cNvPr id="0" name=""/>
        <dsp:cNvSpPr/>
      </dsp:nvSpPr>
      <dsp:spPr>
        <a:xfrm>
          <a:off x="-53545" y="0"/>
          <a:ext cx="7163874" cy="576064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PE" sz="2000" b="1" kern="1200" dirty="0" smtClean="0">
              <a:solidFill>
                <a:schemeClr val="tx1"/>
              </a:solidFill>
            </a:rPr>
            <a:t>Objetivos para el profesorado</a:t>
          </a:r>
          <a:endParaRPr lang="es-EC" sz="2000" b="1" kern="1200" dirty="0">
            <a:solidFill>
              <a:schemeClr val="tx1"/>
            </a:solidFill>
          </a:endParaRPr>
        </a:p>
      </dsp:txBody>
      <dsp:txXfrm>
        <a:off x="2526882" y="288031"/>
        <a:ext cx="2003019" cy="864096"/>
      </dsp:txXfrm>
    </dsp:sp>
    <dsp:sp modelId="{4EEA38E1-5CDC-481F-9577-BE03D4BCA2AB}">
      <dsp:nvSpPr>
        <dsp:cNvPr id="0" name=""/>
        <dsp:cNvSpPr/>
      </dsp:nvSpPr>
      <dsp:spPr>
        <a:xfrm>
          <a:off x="2520303" y="1728215"/>
          <a:ext cx="4320802" cy="366316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PE" sz="1800" b="1" kern="1200" dirty="0" smtClean="0">
            <a:solidFill>
              <a:srgbClr val="FFFF00"/>
            </a:solidFill>
          </a:endParaRPr>
        </a:p>
        <a:p>
          <a:pPr lvl="0" algn="ctr" defTabSz="800100">
            <a:lnSpc>
              <a:spcPct val="90000"/>
            </a:lnSpc>
            <a:spcBef>
              <a:spcPct val="0"/>
            </a:spcBef>
            <a:spcAft>
              <a:spcPct val="35000"/>
            </a:spcAft>
          </a:pPr>
          <a:r>
            <a:rPr lang="es-PE" sz="1800" b="1" kern="1200" dirty="0" smtClean="0">
              <a:solidFill>
                <a:srgbClr val="FFFF00"/>
              </a:solidFill>
            </a:rPr>
            <a:t>Objetivos del periodo de adaptación</a:t>
          </a:r>
          <a:endParaRPr lang="es-EC" sz="1800" b="1" kern="1200" dirty="0">
            <a:solidFill>
              <a:srgbClr val="FFFF00"/>
            </a:solidFill>
          </a:endParaRPr>
        </a:p>
      </dsp:txBody>
      <dsp:txXfrm>
        <a:off x="3925644" y="1948005"/>
        <a:ext cx="1510120" cy="659370"/>
      </dsp:txXfrm>
    </dsp:sp>
    <dsp:sp modelId="{E840CF92-6408-40E7-A0F6-E4A729DDD5A6}">
      <dsp:nvSpPr>
        <dsp:cNvPr id="0" name=""/>
        <dsp:cNvSpPr/>
      </dsp:nvSpPr>
      <dsp:spPr>
        <a:xfrm>
          <a:off x="720097" y="2952328"/>
          <a:ext cx="3402775" cy="274741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endParaRPr lang="es-PE" sz="1400" b="1" kern="1200" dirty="0" smtClean="0">
            <a:solidFill>
              <a:srgbClr val="FEF8FC"/>
            </a:solidFill>
          </a:endParaRPr>
        </a:p>
        <a:p>
          <a:pPr lvl="0" algn="ctr" defTabSz="622300">
            <a:lnSpc>
              <a:spcPct val="90000"/>
            </a:lnSpc>
            <a:spcBef>
              <a:spcPct val="0"/>
            </a:spcBef>
            <a:spcAft>
              <a:spcPct val="35000"/>
            </a:spcAft>
          </a:pPr>
          <a:r>
            <a:rPr lang="es-PE" sz="1400" b="1" kern="1200" dirty="0" smtClean="0">
              <a:solidFill>
                <a:srgbClr val="FEF8FC"/>
              </a:solidFill>
            </a:rPr>
            <a:t>Planificación del período de  adaptación</a:t>
          </a:r>
          <a:endParaRPr lang="es-EC" sz="1400" b="1" kern="1200" dirty="0">
            <a:solidFill>
              <a:srgbClr val="FEF8FC"/>
            </a:solidFill>
          </a:endParaRPr>
        </a:p>
      </dsp:txBody>
      <dsp:txXfrm>
        <a:off x="1628638" y="3158383"/>
        <a:ext cx="1585693" cy="618167"/>
      </dsp:txXfrm>
    </dsp:sp>
    <dsp:sp modelId="{13CF90E5-BF08-4273-B7A3-3E53AC6402CD}">
      <dsp:nvSpPr>
        <dsp:cNvPr id="0" name=""/>
        <dsp:cNvSpPr/>
      </dsp:nvSpPr>
      <dsp:spPr>
        <a:xfrm>
          <a:off x="2959724" y="3456384"/>
          <a:ext cx="2304256" cy="2304256"/>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endParaRPr lang="es-EC" sz="600" b="1" kern="1200" dirty="0" smtClean="0">
            <a:solidFill>
              <a:srgbClr val="FEF8FC"/>
            </a:solidFill>
          </a:endParaRPr>
        </a:p>
        <a:p>
          <a:pPr lvl="0" algn="ctr" defTabSz="266700">
            <a:lnSpc>
              <a:spcPct val="90000"/>
            </a:lnSpc>
            <a:spcBef>
              <a:spcPct val="0"/>
            </a:spcBef>
            <a:spcAft>
              <a:spcPct val="35000"/>
            </a:spcAft>
          </a:pPr>
          <a:endParaRPr lang="es-EC" sz="600" b="1" kern="1200" dirty="0" smtClean="0">
            <a:solidFill>
              <a:srgbClr val="FEF8FC"/>
            </a:solidFill>
          </a:endParaRPr>
        </a:p>
        <a:p>
          <a:pPr lvl="0" algn="ctr" defTabSz="266700">
            <a:lnSpc>
              <a:spcPct val="90000"/>
            </a:lnSpc>
            <a:spcBef>
              <a:spcPct val="0"/>
            </a:spcBef>
            <a:spcAft>
              <a:spcPct val="35000"/>
            </a:spcAft>
          </a:pPr>
          <a:endParaRPr lang="es-ES" sz="600" b="1" kern="1200" dirty="0" smtClean="0">
            <a:solidFill>
              <a:srgbClr val="FEF8FC"/>
            </a:solidFill>
          </a:endParaRPr>
        </a:p>
        <a:p>
          <a:pPr lvl="0" algn="ctr" defTabSz="266700">
            <a:lnSpc>
              <a:spcPct val="90000"/>
            </a:lnSpc>
            <a:spcBef>
              <a:spcPct val="0"/>
            </a:spcBef>
            <a:spcAft>
              <a:spcPct val="35000"/>
            </a:spcAft>
          </a:pPr>
          <a:endParaRPr lang="es-ES" sz="600" b="1" kern="1200" dirty="0" smtClean="0">
            <a:solidFill>
              <a:srgbClr val="FEF8FC"/>
            </a:solidFill>
          </a:endParaRPr>
        </a:p>
        <a:p>
          <a:pPr lvl="0" algn="ctr" defTabSz="266700">
            <a:lnSpc>
              <a:spcPct val="90000"/>
            </a:lnSpc>
            <a:spcBef>
              <a:spcPct val="0"/>
            </a:spcBef>
            <a:spcAft>
              <a:spcPct val="35000"/>
            </a:spcAft>
          </a:pPr>
          <a:endParaRPr lang="es-ES" sz="600" b="1" kern="1200" dirty="0" smtClean="0">
            <a:solidFill>
              <a:srgbClr val="FEF8FC"/>
            </a:solidFill>
          </a:endParaRPr>
        </a:p>
        <a:p>
          <a:pPr lvl="0" algn="ctr" defTabSz="266700">
            <a:lnSpc>
              <a:spcPct val="90000"/>
            </a:lnSpc>
            <a:spcBef>
              <a:spcPct val="0"/>
            </a:spcBef>
            <a:spcAft>
              <a:spcPct val="35000"/>
            </a:spcAft>
          </a:pPr>
          <a:endParaRPr lang="es-EC" sz="1600" b="1" kern="1200" dirty="0" smtClean="0">
            <a:solidFill>
              <a:srgbClr val="FEF8FC"/>
            </a:solidFill>
          </a:endParaRPr>
        </a:p>
        <a:p>
          <a:pPr lvl="0" algn="ctr" defTabSz="266700">
            <a:lnSpc>
              <a:spcPct val="90000"/>
            </a:lnSpc>
            <a:spcBef>
              <a:spcPct val="0"/>
            </a:spcBef>
            <a:spcAft>
              <a:spcPct val="35000"/>
            </a:spcAft>
          </a:pPr>
          <a:r>
            <a:rPr lang="es-EC" sz="1600" b="1" kern="1200" dirty="0" smtClean="0">
              <a:solidFill>
                <a:srgbClr val="FEF8FC"/>
              </a:solidFill>
            </a:rPr>
            <a:t>  EL PERIODO DE </a:t>
          </a:r>
        </a:p>
        <a:p>
          <a:pPr lvl="0" algn="ctr" defTabSz="266700">
            <a:lnSpc>
              <a:spcPct val="90000"/>
            </a:lnSpc>
            <a:spcBef>
              <a:spcPct val="0"/>
            </a:spcBef>
            <a:spcAft>
              <a:spcPct val="35000"/>
            </a:spcAft>
          </a:pPr>
          <a:r>
            <a:rPr lang="es-EC" sz="1600" b="1" kern="1200" dirty="0" smtClean="0">
              <a:solidFill>
                <a:srgbClr val="FEF8FC"/>
              </a:solidFill>
            </a:rPr>
            <a:t>ADAPTACIÓN</a:t>
          </a:r>
          <a:endParaRPr lang="es-EC" sz="1600" b="1" kern="1200" dirty="0">
            <a:solidFill>
              <a:srgbClr val="FEF8FC"/>
            </a:solidFill>
          </a:endParaRPr>
        </a:p>
      </dsp:txBody>
      <dsp:txXfrm>
        <a:off x="3297175" y="4032448"/>
        <a:ext cx="1629355" cy="1152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5A9F4-B6B2-4B50-ADBF-3AF3EE566977}">
      <dsp:nvSpPr>
        <dsp:cNvPr id="0" name=""/>
        <dsp:cNvSpPr/>
      </dsp:nvSpPr>
      <dsp:spPr>
        <a:xfrm>
          <a:off x="138963" y="2520278"/>
          <a:ext cx="2525328" cy="1374762"/>
        </a:xfrm>
        <a:prstGeom prst="roundRect">
          <a:avLst>
            <a:gd name="adj" fmla="val 10000"/>
          </a:avLst>
        </a:prstGeom>
        <a:solidFill>
          <a:srgbClr val="1FEAFF"/>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solidFill>
                <a:srgbClr val="003366"/>
              </a:solidFill>
              <a:latin typeface="Arial" pitchFamily="34" charset="0"/>
              <a:cs typeface="Arial" pitchFamily="34" charset="0"/>
            </a:rPr>
            <a:t>METODOLOGÍA DE LA INVESTIGACIÓN</a:t>
          </a:r>
          <a:endParaRPr lang="es-ES" sz="2400" b="1" u="sng" kern="1200" dirty="0">
            <a:solidFill>
              <a:srgbClr val="003366"/>
            </a:solidFill>
            <a:latin typeface="Arial" pitchFamily="34" charset="0"/>
            <a:cs typeface="Arial" pitchFamily="34" charset="0"/>
          </a:endParaRPr>
        </a:p>
      </dsp:txBody>
      <dsp:txXfrm>
        <a:off x="179228" y="2560543"/>
        <a:ext cx="2444798" cy="1294232"/>
      </dsp:txXfrm>
    </dsp:sp>
    <dsp:sp modelId="{B698ED68-C0A1-4002-8EF6-7066F4763360}">
      <dsp:nvSpPr>
        <dsp:cNvPr id="0" name=""/>
        <dsp:cNvSpPr/>
      </dsp:nvSpPr>
      <dsp:spPr>
        <a:xfrm rot="16999585">
          <a:off x="1702691" y="1971453"/>
          <a:ext cx="2499280" cy="40429"/>
        </a:xfrm>
        <a:custGeom>
          <a:avLst/>
          <a:gdLst/>
          <a:ahLst/>
          <a:cxnLst/>
          <a:rect l="0" t="0" r="0" b="0"/>
          <a:pathLst>
            <a:path>
              <a:moveTo>
                <a:pt x="0" y="20214"/>
              </a:moveTo>
              <a:lnTo>
                <a:pt x="2499280"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latin typeface="Times New Roman" pitchFamily="18" charset="0"/>
            <a:cs typeface="Times New Roman" pitchFamily="18" charset="0"/>
          </a:endParaRPr>
        </a:p>
      </dsp:txBody>
      <dsp:txXfrm>
        <a:off x="2889849" y="1929186"/>
        <a:ext cx="124964" cy="124964"/>
      </dsp:txXfrm>
    </dsp:sp>
    <dsp:sp modelId="{7AE5BB6F-F98F-41EA-AC7F-201B4F5CAC60}">
      <dsp:nvSpPr>
        <dsp:cNvPr id="0" name=""/>
        <dsp:cNvSpPr/>
      </dsp:nvSpPr>
      <dsp:spPr>
        <a:xfrm>
          <a:off x="3240372" y="88296"/>
          <a:ext cx="2749524" cy="1374762"/>
        </a:xfrm>
        <a:prstGeom prst="roundRect">
          <a:avLst>
            <a:gd name="adj" fmla="val 10000"/>
          </a:avLst>
        </a:prstGeom>
        <a:solidFill>
          <a:srgbClr val="220EB2"/>
        </a:solidFill>
        <a:ln w="25400"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rgbClr val="1FEAFF"/>
              </a:solidFill>
              <a:latin typeface="Arial" pitchFamily="34" charset="0"/>
              <a:cs typeface="Arial" pitchFamily="34" charset="0"/>
            </a:rPr>
            <a:t>Tipo de investigación</a:t>
          </a:r>
          <a:endParaRPr lang="es-ES" sz="1800" b="1" kern="1200" dirty="0">
            <a:solidFill>
              <a:srgbClr val="1FEAFF"/>
            </a:solidFill>
            <a:latin typeface="Arial" pitchFamily="34" charset="0"/>
            <a:cs typeface="Arial" pitchFamily="34" charset="0"/>
          </a:endParaRPr>
        </a:p>
      </dsp:txBody>
      <dsp:txXfrm>
        <a:off x="3280637" y="128561"/>
        <a:ext cx="2668994" cy="1294232"/>
      </dsp:txXfrm>
    </dsp:sp>
    <dsp:sp modelId="{9B2D3F52-0D7E-4547-B695-BE75FB768C2B}">
      <dsp:nvSpPr>
        <dsp:cNvPr id="0" name=""/>
        <dsp:cNvSpPr/>
      </dsp:nvSpPr>
      <dsp:spPr>
        <a:xfrm rot="18251763">
          <a:off x="2439829" y="2763543"/>
          <a:ext cx="1025005" cy="40429"/>
        </a:xfrm>
        <a:custGeom>
          <a:avLst/>
          <a:gdLst/>
          <a:ahLst/>
          <a:cxnLst/>
          <a:rect l="0" t="0" r="0" b="0"/>
          <a:pathLst>
            <a:path>
              <a:moveTo>
                <a:pt x="0" y="20214"/>
              </a:moveTo>
              <a:lnTo>
                <a:pt x="1025005"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26706" y="2758133"/>
        <a:ext cx="51250" cy="51250"/>
      </dsp:txXfrm>
    </dsp:sp>
    <dsp:sp modelId="{B235BE85-6A94-4379-894C-C64F61A0DEF0}">
      <dsp:nvSpPr>
        <dsp:cNvPr id="0" name=""/>
        <dsp:cNvSpPr/>
      </dsp:nvSpPr>
      <dsp:spPr>
        <a:xfrm>
          <a:off x="3240372" y="1672476"/>
          <a:ext cx="2749524" cy="1374762"/>
        </a:xfrm>
        <a:prstGeom prst="roundRect">
          <a:avLst>
            <a:gd name="adj" fmla="val 10000"/>
          </a:avLst>
        </a:prstGeom>
        <a:solidFill>
          <a:srgbClr val="220EB2"/>
        </a:solidFill>
        <a:ln w="25400"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u="none" kern="1200" dirty="0" smtClean="0">
              <a:solidFill>
                <a:srgbClr val="1FEAFF"/>
              </a:solidFill>
            </a:rPr>
            <a:t>Diseño de la investigación</a:t>
          </a:r>
          <a:endParaRPr lang="es-ES" sz="1800" b="1" u="none" kern="1200" dirty="0">
            <a:solidFill>
              <a:srgbClr val="1FEAFF"/>
            </a:solidFill>
            <a:latin typeface="Arial" pitchFamily="34" charset="0"/>
            <a:cs typeface="Arial" pitchFamily="34" charset="0"/>
          </a:endParaRPr>
        </a:p>
      </dsp:txBody>
      <dsp:txXfrm>
        <a:off x="3280637" y="1712741"/>
        <a:ext cx="2668994" cy="1294232"/>
      </dsp:txXfrm>
    </dsp:sp>
    <dsp:sp modelId="{141444ED-8512-423D-8754-5F7EDC00B2BB}">
      <dsp:nvSpPr>
        <dsp:cNvPr id="0" name=""/>
        <dsp:cNvSpPr/>
      </dsp:nvSpPr>
      <dsp:spPr>
        <a:xfrm rot="4507912">
          <a:off x="1829785" y="4272406"/>
          <a:ext cx="2245092" cy="40429"/>
        </a:xfrm>
        <a:custGeom>
          <a:avLst/>
          <a:gdLst/>
          <a:ahLst/>
          <a:cxnLst/>
          <a:rect l="0" t="0" r="0" b="0"/>
          <a:pathLst>
            <a:path>
              <a:moveTo>
                <a:pt x="0" y="20214"/>
              </a:moveTo>
              <a:lnTo>
                <a:pt x="2245092"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latin typeface="Times New Roman" pitchFamily="18" charset="0"/>
            <a:cs typeface="Times New Roman" pitchFamily="18" charset="0"/>
          </a:endParaRPr>
        </a:p>
      </dsp:txBody>
      <dsp:txXfrm>
        <a:off x="2896204" y="4236494"/>
        <a:ext cx="112254" cy="112254"/>
      </dsp:txXfrm>
    </dsp:sp>
    <dsp:sp modelId="{705B464E-93FA-4EA2-BCAF-5322C9893DF5}">
      <dsp:nvSpPr>
        <dsp:cNvPr id="0" name=""/>
        <dsp:cNvSpPr/>
      </dsp:nvSpPr>
      <dsp:spPr>
        <a:xfrm>
          <a:off x="3240372" y="4690202"/>
          <a:ext cx="2749524" cy="1374762"/>
        </a:xfrm>
        <a:prstGeom prst="roundRect">
          <a:avLst>
            <a:gd name="adj" fmla="val 10000"/>
          </a:avLst>
        </a:prstGeom>
        <a:solidFill>
          <a:srgbClr val="220EB2"/>
        </a:solidFill>
        <a:ln w="25400"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rgbClr val="1FEAFF"/>
              </a:solidFill>
              <a:latin typeface="Arial" pitchFamily="34" charset="0"/>
              <a:cs typeface="Arial" pitchFamily="34" charset="0"/>
            </a:rPr>
            <a:t>Técnicas e instrumentos para la obtención de dat</a:t>
          </a:r>
          <a:r>
            <a:rPr lang="es-ES" sz="1800" kern="1200" dirty="0" smtClean="0">
              <a:solidFill>
                <a:srgbClr val="1FEAFF"/>
              </a:solidFill>
              <a:latin typeface="Arial" pitchFamily="34" charset="0"/>
              <a:cs typeface="Arial" pitchFamily="34" charset="0"/>
            </a:rPr>
            <a:t>os  </a:t>
          </a:r>
          <a:endParaRPr lang="es-ES" sz="1800" kern="1200" dirty="0">
            <a:solidFill>
              <a:srgbClr val="1FEAFF"/>
            </a:solidFill>
            <a:latin typeface="Arial" pitchFamily="34" charset="0"/>
            <a:cs typeface="Arial" pitchFamily="34" charset="0"/>
          </a:endParaRPr>
        </a:p>
      </dsp:txBody>
      <dsp:txXfrm>
        <a:off x="3280637" y="4730467"/>
        <a:ext cx="2668994" cy="1294232"/>
      </dsp:txXfrm>
    </dsp:sp>
    <dsp:sp modelId="{86BF556D-DF14-47CD-BC82-AC2BAADCF042}">
      <dsp:nvSpPr>
        <dsp:cNvPr id="0" name=""/>
        <dsp:cNvSpPr/>
      </dsp:nvSpPr>
      <dsp:spPr>
        <a:xfrm rot="2747887">
          <a:off x="2539186" y="3483623"/>
          <a:ext cx="826290" cy="40429"/>
        </a:xfrm>
        <a:custGeom>
          <a:avLst/>
          <a:gdLst/>
          <a:ahLst/>
          <a:cxnLst/>
          <a:rect l="0" t="0" r="0" b="0"/>
          <a:pathLst>
            <a:path>
              <a:moveTo>
                <a:pt x="0" y="20214"/>
              </a:moveTo>
              <a:lnTo>
                <a:pt x="826290"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latin typeface="Times New Roman" pitchFamily="18" charset="0"/>
            <a:cs typeface="Times New Roman" pitchFamily="18" charset="0"/>
          </a:endParaRPr>
        </a:p>
      </dsp:txBody>
      <dsp:txXfrm>
        <a:off x="2931674" y="3483180"/>
        <a:ext cx="41314" cy="41314"/>
      </dsp:txXfrm>
    </dsp:sp>
    <dsp:sp modelId="{E9FB3A54-CA6C-4D34-B9B5-7A256494FDA0}">
      <dsp:nvSpPr>
        <dsp:cNvPr id="0" name=""/>
        <dsp:cNvSpPr/>
      </dsp:nvSpPr>
      <dsp:spPr>
        <a:xfrm>
          <a:off x="3240372" y="3112635"/>
          <a:ext cx="2749524" cy="1374762"/>
        </a:xfrm>
        <a:prstGeom prst="roundRect">
          <a:avLst>
            <a:gd name="adj" fmla="val 10000"/>
          </a:avLst>
        </a:prstGeom>
        <a:solidFill>
          <a:srgbClr val="220EB2"/>
        </a:solidFill>
        <a:ln w="25400" cap="flat" cmpd="sng" algn="ctr">
          <a:solidFill>
            <a:srgbClr val="33CC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solidFill>
                <a:srgbClr val="1FEAFF"/>
              </a:solidFill>
              <a:latin typeface="Arial" pitchFamily="34" charset="0"/>
              <a:cs typeface="Arial" pitchFamily="34" charset="0"/>
            </a:rPr>
            <a:t> </a:t>
          </a:r>
          <a:r>
            <a:rPr lang="es-ES" sz="1800" b="1" kern="1200" dirty="0" smtClean="0">
              <a:solidFill>
                <a:srgbClr val="1FEAFF"/>
              </a:solidFill>
              <a:latin typeface="Arial" pitchFamily="34" charset="0"/>
              <a:cs typeface="Arial" pitchFamily="34" charset="0"/>
            </a:rPr>
            <a:t>Población y muestra</a:t>
          </a:r>
          <a:endParaRPr lang="es-ES" sz="1800" b="1" kern="1200" dirty="0">
            <a:solidFill>
              <a:srgbClr val="1FEAFF"/>
            </a:solidFill>
            <a:latin typeface="Arial" pitchFamily="34" charset="0"/>
            <a:cs typeface="Arial" pitchFamily="34" charset="0"/>
          </a:endParaRPr>
        </a:p>
      </dsp:txBody>
      <dsp:txXfrm>
        <a:off x="3280637" y="3152900"/>
        <a:ext cx="2668994" cy="1294232"/>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pPr>
              <a:defRPr/>
            </a:pPr>
            <a:fld id="{C272AF50-27D4-418E-ACFA-C46020D6910C}" type="datetimeFigureOut">
              <a:rPr lang="es-ES" smtClean="0"/>
              <a:pPr>
                <a:defRPr/>
              </a:pPr>
              <a:t>25/04/2015</a:t>
            </a:fld>
            <a:endParaRPr lang="es-ES"/>
          </a:p>
        </p:txBody>
      </p:sp>
      <p:sp>
        <p:nvSpPr>
          <p:cNvPr id="2" name="1 Marcador de pie de página"/>
          <p:cNvSpPr>
            <a:spLocks noGrp="1"/>
          </p:cNvSpPr>
          <p:nvPr>
            <p:ph type="ftr" sz="quarter" idx="11"/>
          </p:nvPr>
        </p:nvSpPr>
        <p:spPr/>
        <p:txBody>
          <a:bodyPr/>
          <a:lstStyle/>
          <a:p>
            <a:pPr>
              <a:defRPr/>
            </a:pPr>
            <a:endParaRPr lang="es-ES"/>
          </a:p>
        </p:txBody>
      </p:sp>
      <p:sp>
        <p:nvSpPr>
          <p:cNvPr id="15" name="14 Marcador de número de diapositiva"/>
          <p:cNvSpPr>
            <a:spLocks noGrp="1"/>
          </p:cNvSpPr>
          <p:nvPr>
            <p:ph type="sldNum" sz="quarter" idx="12"/>
          </p:nvPr>
        </p:nvSpPr>
        <p:spPr>
          <a:xfrm>
            <a:off x="8229600" y="6473952"/>
            <a:ext cx="758952" cy="246888"/>
          </a:xfrm>
        </p:spPr>
        <p:txBody>
          <a:bodyPr/>
          <a:lstStyle/>
          <a:p>
            <a:pPr>
              <a:defRPr/>
            </a:pPr>
            <a:fld id="{987223DD-6B8D-49FC-8CA1-5826A5FD2BD9}" type="slidenum">
              <a:rPr lang="es-ES" smtClean="0"/>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15F81BD8-51FF-4BED-8757-9B7FF1BAAE43}" type="datetimeFigureOut">
              <a:rPr lang="es-ES" smtClean="0"/>
              <a:pPr>
                <a:defRPr/>
              </a:pPr>
              <a:t>25/04/2015</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C1CCA6C4-AB65-4088-8AC6-E66C7D8C7D96}" type="slidenum">
              <a:rPr lang="es-ES" smtClean="0"/>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fld id="{773B4248-E798-4C40-9736-ADE10716BFAE}" type="datetimeFigureOut">
              <a:rPr lang="es-ES" smtClean="0"/>
              <a:pPr>
                <a:defRPr/>
              </a:pPr>
              <a:t>25/04/2015</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8ECCD8BC-1FC2-44DD-8ACB-776B41005493}" type="slidenum">
              <a:rPr lang="es-ES" smtClean="0"/>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pPr>
              <a:defRPr/>
            </a:pPr>
            <a:fld id="{ADC68E17-77CA-47AB-AD50-7B19E57D35F7}" type="datetimeFigureOut">
              <a:rPr lang="es-ES" smtClean="0"/>
              <a:pPr>
                <a:defRPr/>
              </a:pPr>
              <a:t>25/04/2015</a:t>
            </a:fld>
            <a:endParaRPr lang="es-ES"/>
          </a:p>
        </p:txBody>
      </p:sp>
      <p:sp>
        <p:nvSpPr>
          <p:cNvPr id="19" name="18 Marcador de pie de página"/>
          <p:cNvSpPr>
            <a:spLocks noGrp="1"/>
          </p:cNvSpPr>
          <p:nvPr>
            <p:ph type="ftr" sz="quarter" idx="11"/>
          </p:nvPr>
        </p:nvSpPr>
        <p:spPr>
          <a:xfrm>
            <a:off x="3581400" y="76200"/>
            <a:ext cx="2895600" cy="288925"/>
          </a:xfrm>
        </p:spPr>
        <p:txBody>
          <a:bodyPr/>
          <a:lstStyle/>
          <a:p>
            <a:pPr>
              <a:defRPr/>
            </a:pPr>
            <a:endParaRPr lang="es-ES"/>
          </a:p>
        </p:txBody>
      </p:sp>
      <p:sp>
        <p:nvSpPr>
          <p:cNvPr id="16" name="15 Marcador de número de diapositiva"/>
          <p:cNvSpPr>
            <a:spLocks noGrp="1"/>
          </p:cNvSpPr>
          <p:nvPr>
            <p:ph type="sldNum" sz="quarter" idx="12"/>
          </p:nvPr>
        </p:nvSpPr>
        <p:spPr>
          <a:xfrm>
            <a:off x="8229600" y="6473952"/>
            <a:ext cx="758952" cy="246888"/>
          </a:xfrm>
        </p:spPr>
        <p:txBody>
          <a:bodyPr/>
          <a:lstStyle/>
          <a:p>
            <a:pPr>
              <a:defRPr/>
            </a:pPr>
            <a:fld id="{D82531DF-4FE2-4352-AF67-38CEABCF52E4}" type="slidenum">
              <a:rPr lang="es-ES" smtClean="0"/>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pPr>
              <a:defRPr/>
            </a:pPr>
            <a:fld id="{5DEF8990-7836-4E8E-9FC4-261F28BDC847}" type="datetimeFigureOut">
              <a:rPr lang="es-ES" smtClean="0"/>
              <a:pPr>
                <a:defRPr/>
              </a:pPr>
              <a:t>25/04/2015</a:t>
            </a:fld>
            <a:endParaRPr lang="es-ES"/>
          </a:p>
        </p:txBody>
      </p:sp>
      <p:sp>
        <p:nvSpPr>
          <p:cNvPr id="11" name="10 Marcador de pie de página"/>
          <p:cNvSpPr>
            <a:spLocks noGrp="1"/>
          </p:cNvSpPr>
          <p:nvPr>
            <p:ph type="ftr" sz="quarter" idx="11"/>
          </p:nvPr>
        </p:nvSpPr>
        <p:spPr/>
        <p:txBody>
          <a:bodyPr/>
          <a:lstStyle/>
          <a:p>
            <a:pPr>
              <a:defRPr/>
            </a:pPr>
            <a:endParaRPr lang="es-ES"/>
          </a:p>
        </p:txBody>
      </p:sp>
      <p:sp>
        <p:nvSpPr>
          <p:cNvPr id="16" name="15 Marcador de número de diapositiva"/>
          <p:cNvSpPr>
            <a:spLocks noGrp="1"/>
          </p:cNvSpPr>
          <p:nvPr>
            <p:ph type="sldNum" sz="quarter" idx="12"/>
          </p:nvPr>
        </p:nvSpPr>
        <p:spPr/>
        <p:txBody>
          <a:bodyPr/>
          <a:lstStyle/>
          <a:p>
            <a:pPr>
              <a:defRPr/>
            </a:pPr>
            <a:fld id="{132BE67E-8C3E-4B0B-9ABD-15028F311EC1}" type="slidenum">
              <a:rPr lang="es-ES" smtClean="0"/>
              <a:pPr>
                <a:defRPr/>
              </a:pPr>
              <a:t>‹Nº›</a:t>
            </a:fld>
            <a:endParaRPr lang="es-E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pPr>
              <a:defRPr/>
            </a:pPr>
            <a:fld id="{9ECCB592-FE96-416C-BF40-F305AC0F63EC}" type="datetimeFigureOut">
              <a:rPr lang="es-ES" smtClean="0"/>
              <a:pPr>
                <a:defRPr/>
              </a:pPr>
              <a:t>25/04/2015</a:t>
            </a:fld>
            <a:endParaRPr lang="es-ES"/>
          </a:p>
        </p:txBody>
      </p:sp>
      <p:sp>
        <p:nvSpPr>
          <p:cNvPr id="10" name="9 Marcador de pie de página"/>
          <p:cNvSpPr>
            <a:spLocks noGrp="1"/>
          </p:cNvSpPr>
          <p:nvPr>
            <p:ph type="ftr" sz="quarter" idx="11"/>
          </p:nvPr>
        </p:nvSpPr>
        <p:spPr/>
        <p:txBody>
          <a:bodyPr/>
          <a:lstStyle/>
          <a:p>
            <a:pPr>
              <a:defRPr/>
            </a:pPr>
            <a:endParaRPr lang="es-ES"/>
          </a:p>
        </p:txBody>
      </p:sp>
      <p:sp>
        <p:nvSpPr>
          <p:cNvPr id="31" name="30 Marcador de número de diapositiva"/>
          <p:cNvSpPr>
            <a:spLocks noGrp="1"/>
          </p:cNvSpPr>
          <p:nvPr>
            <p:ph type="sldNum" sz="quarter" idx="12"/>
          </p:nvPr>
        </p:nvSpPr>
        <p:spPr/>
        <p:txBody>
          <a:bodyPr/>
          <a:lstStyle/>
          <a:p>
            <a:pPr>
              <a:defRPr/>
            </a:pPr>
            <a:fld id="{71BD15ED-5519-4935-9F60-C5735C891E95}" type="slidenum">
              <a:rPr lang="es-ES" smtClean="0"/>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pPr>
              <a:defRPr/>
            </a:pPr>
            <a:fld id="{B2DF8BBF-AB9F-4088-A073-11F4D2544150}" type="datetimeFigureOut">
              <a:rPr lang="es-ES" smtClean="0"/>
              <a:pPr>
                <a:defRPr/>
              </a:pPr>
              <a:t>25/04/2015</a:t>
            </a:fld>
            <a:endParaRPr lang="es-ES"/>
          </a:p>
        </p:txBody>
      </p:sp>
      <p:sp>
        <p:nvSpPr>
          <p:cNvPr id="6" name="5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a:xfrm>
            <a:off x="8229600" y="6477000"/>
            <a:ext cx="762000" cy="246888"/>
          </a:xfrm>
        </p:spPr>
        <p:txBody>
          <a:bodyPr/>
          <a:lstStyle/>
          <a:p>
            <a:pPr>
              <a:defRPr/>
            </a:pPr>
            <a:fld id="{605F5647-77C9-457E-AD29-D2F80611A97E}" type="slidenum">
              <a:rPr lang="es-ES" smtClean="0"/>
              <a:pPr>
                <a:defRPr/>
              </a:pPr>
              <a:t>‹Nº›</a:t>
            </a:fld>
            <a:endParaRPr lang="es-E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pPr>
              <a:defRPr/>
            </a:pPr>
            <a:fld id="{068F8141-057A-435C-964B-1515259C654D}" type="datetimeFigureOut">
              <a:rPr lang="es-ES" smtClean="0"/>
              <a:pPr>
                <a:defRPr/>
              </a:pPr>
              <a:t>25/04/2015</a:t>
            </a:fld>
            <a:endParaRPr lang="es-ES"/>
          </a:p>
        </p:txBody>
      </p:sp>
      <p:sp>
        <p:nvSpPr>
          <p:cNvPr id="21" name="20 Marcador de pie de página"/>
          <p:cNvSpPr>
            <a:spLocks noGrp="1"/>
          </p:cNvSpPr>
          <p:nvPr>
            <p:ph type="ftr" sz="quarter" idx="11"/>
          </p:nvPr>
        </p:nvSpPr>
        <p:spPr/>
        <p:txBody>
          <a:bodyPr/>
          <a:lstStyle/>
          <a:p>
            <a:pPr>
              <a:defRPr/>
            </a:pPr>
            <a:endParaRPr lang="es-ES"/>
          </a:p>
        </p:txBody>
      </p:sp>
      <p:sp>
        <p:nvSpPr>
          <p:cNvPr id="6" name="5 Marcador de número de diapositiva"/>
          <p:cNvSpPr>
            <a:spLocks noGrp="1"/>
          </p:cNvSpPr>
          <p:nvPr>
            <p:ph type="sldNum" sz="quarter" idx="12"/>
          </p:nvPr>
        </p:nvSpPr>
        <p:spPr/>
        <p:txBody>
          <a:bodyPr/>
          <a:lstStyle/>
          <a:p>
            <a:pPr>
              <a:defRPr/>
            </a:pPr>
            <a:fld id="{423CF990-4680-40D2-9E8E-FE0F7B0FABFC}" type="slidenum">
              <a:rPr lang="es-ES" smtClean="0"/>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pPr>
              <a:defRPr/>
            </a:pPr>
            <a:fld id="{EB48FE94-19E5-4342-877A-CD9852D15503}" type="datetimeFigureOut">
              <a:rPr lang="es-ES" smtClean="0"/>
              <a:pPr>
                <a:defRPr/>
              </a:pPr>
              <a:t>25/04/2015</a:t>
            </a:fld>
            <a:endParaRPr lang="es-ES"/>
          </a:p>
        </p:txBody>
      </p:sp>
      <p:sp>
        <p:nvSpPr>
          <p:cNvPr id="24" name="23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p:txBody>
          <a:bodyPr/>
          <a:lstStyle/>
          <a:p>
            <a:pPr>
              <a:defRPr/>
            </a:pPr>
            <a:fld id="{82A949CF-5D68-473B-A96B-6CA5B3B4337F}" type="slidenum">
              <a:rPr lang="es-ES" smtClean="0"/>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pPr>
              <a:defRPr/>
            </a:pPr>
            <a:fld id="{D18BA76E-3989-4E46-9E94-4A29EB8BE3F3}" type="datetimeFigureOut">
              <a:rPr lang="es-ES" smtClean="0"/>
              <a:pPr>
                <a:defRPr/>
              </a:pPr>
              <a:t>25/04/2015</a:t>
            </a:fld>
            <a:endParaRPr lang="es-ES"/>
          </a:p>
        </p:txBody>
      </p:sp>
      <p:sp>
        <p:nvSpPr>
          <p:cNvPr id="29" name="28 Marcador de pie de página"/>
          <p:cNvSpPr>
            <a:spLocks noGrp="1"/>
          </p:cNvSpPr>
          <p:nvPr>
            <p:ph type="ftr" sz="quarter" idx="11"/>
          </p:nvPr>
        </p:nvSpPr>
        <p:spPr/>
        <p:txBody>
          <a:bodyPr/>
          <a:lstStyle/>
          <a:p>
            <a:pPr>
              <a:defRPr/>
            </a:pPr>
            <a:endParaRPr lang="es-ES"/>
          </a:p>
        </p:txBody>
      </p:sp>
      <p:sp>
        <p:nvSpPr>
          <p:cNvPr id="7" name="6 Marcador de número de diapositiva"/>
          <p:cNvSpPr>
            <a:spLocks noGrp="1"/>
          </p:cNvSpPr>
          <p:nvPr>
            <p:ph type="sldNum" sz="quarter" idx="12"/>
          </p:nvPr>
        </p:nvSpPr>
        <p:spPr/>
        <p:txBody>
          <a:bodyPr/>
          <a:lstStyle/>
          <a:p>
            <a:pPr>
              <a:defRPr/>
            </a:pPr>
            <a:fld id="{DF46ED5E-AFAB-4FB4-8544-11575380E8D6}" type="slidenum">
              <a:rPr lang="es-ES" smtClean="0"/>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pPr>
              <a:defRPr/>
            </a:pPr>
            <a:fld id="{1E7DDD6A-21E5-498B-A1D3-6203C3CC53EB}" type="datetimeFigureOut">
              <a:rPr lang="es-ES" smtClean="0"/>
              <a:pPr>
                <a:defRPr/>
              </a:pPr>
              <a:t>25/04/2015</a:t>
            </a:fld>
            <a:endParaRPr lang="es-ES"/>
          </a:p>
        </p:txBody>
      </p:sp>
      <p:sp>
        <p:nvSpPr>
          <p:cNvPr id="5" name="4 Marcador de pie de página"/>
          <p:cNvSpPr>
            <a:spLocks noGrp="1"/>
          </p:cNvSpPr>
          <p:nvPr>
            <p:ph type="ftr" sz="quarter" idx="11"/>
          </p:nvPr>
        </p:nvSpPr>
        <p:spPr/>
        <p:txBody>
          <a:bodyPr/>
          <a:lstStyle/>
          <a:p>
            <a:pPr>
              <a:defRPr/>
            </a:pPr>
            <a:endParaRPr lang="es-ES"/>
          </a:p>
        </p:txBody>
      </p:sp>
      <p:sp>
        <p:nvSpPr>
          <p:cNvPr id="31" name="30 Marcador de número de diapositiva"/>
          <p:cNvSpPr>
            <a:spLocks noGrp="1"/>
          </p:cNvSpPr>
          <p:nvPr>
            <p:ph type="sldNum" sz="quarter" idx="12"/>
          </p:nvPr>
        </p:nvSpPr>
        <p:spPr/>
        <p:txBody>
          <a:bodyPr/>
          <a:lstStyle/>
          <a:p>
            <a:pPr>
              <a:defRPr/>
            </a:pPr>
            <a:fld id="{DCBF84F3-F156-4F85-8599-0D3EDF85140A}" type="slidenum">
              <a:rPr lang="es-ES" smtClean="0"/>
              <a:pPr>
                <a:defRPr/>
              </a:pPr>
              <a:t>‹Nº›</a:t>
            </a:fld>
            <a:endParaRPr lang="es-E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679F2655-7EAB-4FB0-A20F-AEA9E8ED3FE8}" type="datetimeFigureOut">
              <a:rPr lang="es-ES" smtClean="0"/>
              <a:pPr>
                <a:defRPr/>
              </a:pPr>
              <a:t>25/04/2015</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CFDC0CFF-1B8C-426B-A836-36F45B503226}" type="slidenum">
              <a:rPr lang="es-ES" smtClean="0"/>
              <a:pPr>
                <a:defRPr/>
              </a:pPr>
              <a:t>‹Nº›</a:t>
            </a:fld>
            <a:endParaRPr lang="es-ES"/>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2" descr="http://www.utc.edu.ec/asueppe/miembros/SELLOS/UNACH.gif"/>
          <p:cNvPicPr>
            <a:picLocks noChangeAspect="1" noChangeArrowheads="1"/>
          </p:cNvPicPr>
          <p:nvPr/>
        </p:nvPicPr>
        <p:blipFill>
          <a:blip r:embed="rId2" cstate="print"/>
          <a:srcRect/>
          <a:stretch>
            <a:fillRect/>
          </a:stretch>
        </p:blipFill>
        <p:spPr bwMode="auto">
          <a:xfrm>
            <a:off x="3995936" y="116632"/>
            <a:ext cx="1146993" cy="980728"/>
          </a:xfrm>
          <a:prstGeom prst="rect">
            <a:avLst/>
          </a:prstGeom>
          <a:noFill/>
          <a:ln w="9525">
            <a:noFill/>
            <a:miter lim="800000"/>
            <a:headEnd/>
            <a:tailEnd/>
          </a:ln>
        </p:spPr>
      </p:pic>
      <p:sp>
        <p:nvSpPr>
          <p:cNvPr id="3075" name="Rectangle 5"/>
          <p:cNvSpPr>
            <a:spLocks noChangeArrowheads="1"/>
          </p:cNvSpPr>
          <p:nvPr/>
        </p:nvSpPr>
        <p:spPr bwMode="auto">
          <a:xfrm>
            <a:off x="323528" y="1308828"/>
            <a:ext cx="8569325" cy="5047439"/>
          </a:xfrm>
          <a:prstGeom prst="rect">
            <a:avLst/>
          </a:prstGeom>
          <a:noFill/>
          <a:ln w="9525">
            <a:noFill/>
            <a:miter lim="800000"/>
            <a:headEnd/>
            <a:tailEnd/>
          </a:ln>
        </p:spPr>
        <p:txBody>
          <a:bodyPr tIns="304704" bIns="0" anchor="ctr">
            <a:spAutoFit/>
          </a:bodyPr>
          <a:lstStyle/>
          <a:p>
            <a:pPr algn="ctr" eaLnBrk="0" hangingPunct="0">
              <a:tabLst>
                <a:tab pos="2700338" algn="ctr"/>
              </a:tabLst>
            </a:pPr>
            <a:r>
              <a:rPr lang="es-PE" sz="2000" b="1" dirty="0">
                <a:ea typeface="Calibri" pitchFamily="34" charset="0"/>
                <a:cs typeface="Arial" charset="0"/>
              </a:rPr>
              <a:t>UNIVERSIDAD NACIONAL DE CHIMBORAZO</a:t>
            </a:r>
            <a:endParaRPr lang="es-EC" sz="2000" dirty="0">
              <a:ea typeface="Calibri" pitchFamily="34" charset="0"/>
              <a:cs typeface="Arial" charset="0"/>
            </a:endParaRPr>
          </a:p>
          <a:p>
            <a:pPr algn="ctr" eaLnBrk="0" hangingPunct="0">
              <a:tabLst>
                <a:tab pos="2700338" algn="ctr"/>
              </a:tabLst>
            </a:pPr>
            <a:r>
              <a:rPr lang="es-PE" sz="2000" b="1" dirty="0">
                <a:ea typeface="Calibri" pitchFamily="34" charset="0"/>
                <a:cs typeface="Arial" charset="0"/>
              </a:rPr>
              <a:t>INSTITUTO DE POSGRADO</a:t>
            </a:r>
            <a:endParaRPr lang="es-EC" sz="2000" dirty="0">
              <a:ea typeface="Calibri" pitchFamily="34" charset="0"/>
              <a:cs typeface="Arial" charset="0"/>
            </a:endParaRPr>
          </a:p>
          <a:p>
            <a:pPr algn="ctr" eaLnBrk="0" hangingPunct="0">
              <a:tabLst>
                <a:tab pos="2700338" algn="ctr"/>
              </a:tabLst>
            </a:pPr>
            <a:r>
              <a:rPr lang="es-PE" sz="2000" b="1" dirty="0">
                <a:ea typeface="Calibri" pitchFamily="34" charset="0"/>
                <a:cs typeface="Arial" charset="0"/>
              </a:rPr>
              <a:t>PROYECTO DE TESIS</a:t>
            </a:r>
            <a:endParaRPr lang="es-EC" sz="2000" dirty="0">
              <a:ea typeface="Calibri" pitchFamily="34" charset="0"/>
              <a:cs typeface="Arial" charset="0"/>
            </a:endParaRPr>
          </a:p>
          <a:p>
            <a:pPr algn="ctr" eaLnBrk="0" hangingPunct="0">
              <a:tabLst>
                <a:tab pos="2700338" algn="ctr"/>
              </a:tabLst>
            </a:pPr>
            <a:r>
              <a:rPr lang="es-EC" b="1" dirty="0"/>
              <a:t>TESIS PREVIA A LA OBTENCIÓN DEL GRADO DE MAGÍSTER EN PARVULARIA, MENCIÓN: JUEGO, ARTE Y APRENDIZAJE</a:t>
            </a:r>
          </a:p>
          <a:p>
            <a:pPr algn="ctr" eaLnBrk="0" hangingPunct="0">
              <a:tabLst>
                <a:tab pos="2700338" algn="ctr"/>
              </a:tabLst>
            </a:pPr>
            <a:endParaRPr lang="es-PE" sz="2000" b="1" dirty="0" smtClean="0">
              <a:ea typeface="Calibri" pitchFamily="34" charset="0"/>
              <a:cs typeface="Times New Roman" pitchFamily="18" charset="0"/>
            </a:endParaRPr>
          </a:p>
          <a:p>
            <a:pPr algn="ctr" eaLnBrk="0" hangingPunct="0">
              <a:tabLst>
                <a:tab pos="2700338" algn="ctr"/>
              </a:tabLst>
            </a:pPr>
            <a:r>
              <a:rPr lang="es-PE" sz="1600" b="1" dirty="0" smtClean="0">
                <a:ea typeface="Calibri" pitchFamily="34" charset="0"/>
                <a:cs typeface="Times New Roman" pitchFamily="18" charset="0"/>
              </a:rPr>
              <a:t>TEMA</a:t>
            </a:r>
            <a:endParaRPr lang="es-PE" sz="1600" b="1" dirty="0">
              <a:ea typeface="Calibri" pitchFamily="34" charset="0"/>
              <a:cs typeface="Times New Roman" pitchFamily="18" charset="0"/>
            </a:endParaRPr>
          </a:p>
          <a:p>
            <a:pPr algn="ctr" eaLnBrk="0" hangingPunct="0">
              <a:tabLst>
                <a:tab pos="2700338" algn="ctr"/>
              </a:tabLst>
            </a:pPr>
            <a:r>
              <a:rPr lang="es-PE" sz="1600" dirty="0" smtClean="0"/>
              <a:t>ELABORACIÓN Y APLICACIÓN DE LA GUIA DIDÁCTICA DE  RINCONES DE AULA “MI NUEVA CASA” EN EL PERIODO DE ADAPTACIÓN DE LOS NIÑOS DE 3 A 4 AÑOS DEL CENTRO DE EDUCACION INICIAL DOCTOR CRISTÓBAL CEVALLOS LARREA, UBICADO EN LA PARROQUIA LICÁN, CANTÓN RIOBAMBA, PROVINCIA DE CHIMBORAZO EN EL  PERIODO 2013-2014.</a:t>
            </a:r>
            <a:endParaRPr lang="es-EC" sz="1600" dirty="0" smtClean="0"/>
          </a:p>
          <a:p>
            <a:pPr algn="ctr" eaLnBrk="0" hangingPunct="0">
              <a:tabLst>
                <a:tab pos="2700338" algn="ctr"/>
              </a:tabLst>
            </a:pPr>
            <a:endParaRPr lang="es-EC" sz="1600" dirty="0">
              <a:ea typeface="Calibri" pitchFamily="34" charset="0"/>
              <a:cs typeface="Times New Roman" pitchFamily="18" charset="0"/>
            </a:endParaRPr>
          </a:p>
          <a:p>
            <a:pPr algn="ctr" eaLnBrk="0" hangingPunct="0">
              <a:tabLst>
                <a:tab pos="2700338" algn="ctr"/>
              </a:tabLst>
            </a:pPr>
            <a:r>
              <a:rPr lang="es-PE" sz="1600" b="1" dirty="0">
                <a:ea typeface="Calibri" pitchFamily="34" charset="0"/>
                <a:cs typeface="Times New Roman" pitchFamily="18" charset="0"/>
              </a:rPr>
              <a:t>Autora:</a:t>
            </a:r>
            <a:endParaRPr lang="es-EC" sz="1600" dirty="0">
              <a:ea typeface="Calibri" pitchFamily="34" charset="0"/>
              <a:cs typeface="Times New Roman" pitchFamily="18" charset="0"/>
            </a:endParaRPr>
          </a:p>
          <a:p>
            <a:pPr algn="ctr" eaLnBrk="0" hangingPunct="0">
              <a:tabLst>
                <a:tab pos="2700338" algn="ctr"/>
              </a:tabLst>
            </a:pPr>
            <a:r>
              <a:rPr lang="es-PE" sz="1600" dirty="0" smtClean="0"/>
              <a:t>Norma Cujilema</a:t>
            </a:r>
            <a:endParaRPr lang="es-PE" sz="1600" b="1" dirty="0" smtClean="0">
              <a:ea typeface="Calibri" pitchFamily="34" charset="0"/>
              <a:cs typeface="Times New Roman" pitchFamily="18" charset="0"/>
            </a:endParaRPr>
          </a:p>
          <a:p>
            <a:pPr algn="ctr" eaLnBrk="0" hangingPunct="0">
              <a:tabLst>
                <a:tab pos="2700338" algn="ctr"/>
              </a:tabLst>
            </a:pPr>
            <a:r>
              <a:rPr lang="es-PE" sz="1600" b="1" dirty="0" smtClean="0">
                <a:ea typeface="Calibri" pitchFamily="34" charset="0"/>
                <a:cs typeface="Times New Roman" pitchFamily="18" charset="0"/>
              </a:rPr>
              <a:t>Tutor</a:t>
            </a:r>
            <a:r>
              <a:rPr lang="es-PE" sz="1600" b="1" dirty="0">
                <a:ea typeface="Calibri" pitchFamily="34" charset="0"/>
                <a:cs typeface="Times New Roman" pitchFamily="18" charset="0"/>
              </a:rPr>
              <a:t>:</a:t>
            </a:r>
            <a:endParaRPr lang="es-EC" sz="1600" dirty="0">
              <a:ea typeface="Calibri" pitchFamily="34" charset="0"/>
              <a:cs typeface="Times New Roman" pitchFamily="18" charset="0"/>
            </a:endParaRPr>
          </a:p>
          <a:p>
            <a:pPr algn="ctr" eaLnBrk="0" hangingPunct="0">
              <a:tabLst>
                <a:tab pos="2700338" algn="ctr"/>
              </a:tabLst>
            </a:pPr>
            <a:r>
              <a:rPr lang="es-PE" sz="1600" dirty="0" err="1" smtClean="0"/>
              <a:t>Msc</a:t>
            </a:r>
            <a:r>
              <a:rPr lang="es-PE" sz="1600" dirty="0" smtClean="0"/>
              <a:t>. Martha Avalos Obregón.</a:t>
            </a:r>
            <a:endParaRPr lang="es-PE" sz="1600" dirty="0" smtClean="0">
              <a:ea typeface="Calibri" pitchFamily="34" charset="0"/>
              <a:cs typeface="Times New Roman" pitchFamily="18" charset="0"/>
            </a:endParaRPr>
          </a:p>
          <a:p>
            <a:pPr algn="ctr" eaLnBrk="0" hangingPunct="0">
              <a:tabLst>
                <a:tab pos="2700338" algn="ctr"/>
              </a:tabLst>
            </a:pPr>
            <a:endParaRPr lang="es-PE" sz="1600" dirty="0">
              <a:ea typeface="Calibri"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441357" y="-99392"/>
            <a:ext cx="8640763" cy="2344191"/>
          </a:xfrm>
          <a:prstGeom prst="rect">
            <a:avLst/>
          </a:prstGeom>
          <a:noFill/>
          <a:ln w="9525">
            <a:noFill/>
            <a:miter lim="800000"/>
            <a:headEnd/>
            <a:tailEnd/>
          </a:ln>
        </p:spPr>
        <p:txBody>
          <a:bodyPr wrap="square" tIns="126960" bIns="0" anchor="ctr">
            <a:spAutoFit/>
          </a:bodyPr>
          <a:lstStyle/>
          <a:p>
            <a:pPr algn="ctr" eaLnBrk="0" hangingPunct="0"/>
            <a:endParaRPr lang="es-ES" b="1" dirty="0" smtClean="0">
              <a:solidFill>
                <a:srgbClr val="003366"/>
              </a:solidFill>
              <a:ea typeface="Times New Roman" pitchFamily="18" charset="0"/>
              <a:cs typeface="Arial" charset="0"/>
            </a:endParaRPr>
          </a:p>
          <a:p>
            <a:pPr algn="ctr" eaLnBrk="0" hangingPunct="0"/>
            <a:r>
              <a:rPr lang="es-ES" b="1" dirty="0" smtClean="0">
                <a:solidFill>
                  <a:srgbClr val="003366"/>
                </a:solidFill>
                <a:ea typeface="Times New Roman" pitchFamily="18" charset="0"/>
                <a:cs typeface="Arial" charset="0"/>
              </a:rPr>
              <a:t>TEMA</a:t>
            </a:r>
          </a:p>
          <a:p>
            <a:pPr algn="ctr" eaLnBrk="0" hangingPunct="0"/>
            <a:endParaRPr lang="es-ES" b="1" dirty="0" smtClean="0">
              <a:solidFill>
                <a:srgbClr val="FF0000"/>
              </a:solidFill>
              <a:ea typeface="Times New Roman" pitchFamily="18" charset="0"/>
              <a:cs typeface="Arial" charset="0"/>
            </a:endParaRPr>
          </a:p>
          <a:p>
            <a:pPr algn="ctr" eaLnBrk="0" hangingPunct="0"/>
            <a:r>
              <a:rPr lang="es-PE" b="1" i="1" dirty="0" smtClean="0"/>
              <a:t>GUIA DIDÁCTICA DE  RINCONES DE AULA “MI NUEVA CASA” EN EL PERIODO DE ADAPTACIÓN DE LOS NIÑOS DE 3 A 4 AÑOS DEL CENTRO DE EDUCACIÓN INICIAL DOCTOR CRISTÓBAL CEVALLOS LARREA, UBICADO EN LA PARROQUIA LICÁN, CANTÓN RIOBAMBA, PROVINCIA DE CHIMBORAZOEN EL PERÍODO 2013-2014.</a:t>
            </a:r>
            <a:endParaRPr lang="es-ES" b="1" dirty="0" smtClean="0">
              <a:solidFill>
                <a:srgbClr val="000000"/>
              </a:solidFill>
              <a:ea typeface="Times New Roman" pitchFamily="18" charset="0"/>
              <a:cs typeface="Arial" charset="0"/>
            </a:endParaRPr>
          </a:p>
        </p:txBody>
      </p:sp>
      <p:sp>
        <p:nvSpPr>
          <p:cNvPr id="12291" name="Rectangle 5"/>
          <p:cNvSpPr>
            <a:spLocks noChangeArrowheads="1"/>
          </p:cNvSpPr>
          <p:nvPr/>
        </p:nvSpPr>
        <p:spPr bwMode="auto">
          <a:xfrm>
            <a:off x="468313" y="2465298"/>
            <a:ext cx="7812087" cy="3175188"/>
          </a:xfrm>
          <a:prstGeom prst="rect">
            <a:avLst/>
          </a:prstGeom>
          <a:noFill/>
          <a:ln w="9525">
            <a:noFill/>
            <a:miter lim="800000"/>
            <a:headEnd/>
            <a:tailEnd/>
          </a:ln>
        </p:spPr>
        <p:txBody>
          <a:bodyPr tIns="126960" bIns="0" anchor="ctr">
            <a:spAutoFit/>
          </a:bodyPr>
          <a:lstStyle/>
          <a:p>
            <a:pPr algn="just" eaLnBrk="0" hangingPunct="0"/>
            <a:r>
              <a:rPr lang="es-ES" b="1" dirty="0">
                <a:solidFill>
                  <a:srgbClr val="180A7C"/>
                </a:solidFill>
                <a:ea typeface="Times New Roman" pitchFamily="18" charset="0"/>
                <a:cs typeface="Arial" charset="0"/>
              </a:rPr>
              <a:t>OBJETIVOS</a:t>
            </a:r>
            <a:endParaRPr lang="es-PE" b="1" dirty="0">
              <a:solidFill>
                <a:srgbClr val="180A7C"/>
              </a:solidFill>
              <a:ea typeface="Times New Roman" pitchFamily="18" charset="0"/>
              <a:cs typeface="Arial" charset="0"/>
            </a:endParaRPr>
          </a:p>
          <a:p>
            <a:pPr algn="just" eaLnBrk="0" hangingPunct="0"/>
            <a:r>
              <a:rPr lang="es-ES" b="1" dirty="0">
                <a:solidFill>
                  <a:srgbClr val="0070C0"/>
                </a:solidFill>
                <a:ea typeface="Calibri" pitchFamily="34" charset="0"/>
                <a:cs typeface="Arial" charset="0"/>
              </a:rPr>
              <a:t>General</a:t>
            </a:r>
            <a:endParaRPr lang="es-EC" dirty="0">
              <a:solidFill>
                <a:srgbClr val="0070C0"/>
              </a:solidFill>
            </a:endParaRPr>
          </a:p>
          <a:p>
            <a:pPr algn="just"/>
            <a:r>
              <a:rPr lang="es-EC" dirty="0" smtClean="0"/>
              <a:t>Lograr la adaptación de los niños en el medio escolar.</a:t>
            </a:r>
          </a:p>
          <a:p>
            <a:pPr algn="just"/>
            <a:endParaRPr lang="es-EC" dirty="0">
              <a:solidFill>
                <a:schemeClr val="bg1"/>
              </a:solidFill>
            </a:endParaRPr>
          </a:p>
          <a:p>
            <a:pPr algn="just" eaLnBrk="0" hangingPunct="0"/>
            <a:r>
              <a:rPr lang="es-ES" b="1" dirty="0" smtClean="0">
                <a:solidFill>
                  <a:srgbClr val="0070C0"/>
                </a:solidFill>
                <a:ea typeface="Calibri" pitchFamily="34" charset="0"/>
                <a:cs typeface="Calibri" pitchFamily="34" charset="0"/>
              </a:rPr>
              <a:t>Específicos</a:t>
            </a:r>
          </a:p>
          <a:p>
            <a:pPr lvl="0" algn="just"/>
            <a:r>
              <a:rPr lang="es-PE" dirty="0" smtClean="0"/>
              <a:t>Fomentar la utilización de los rincones de aula para mejorar el nivel adaptativo del niño.</a:t>
            </a:r>
            <a:endParaRPr lang="es-EC" dirty="0" smtClean="0"/>
          </a:p>
          <a:p>
            <a:pPr lvl="0" algn="just"/>
            <a:r>
              <a:rPr lang="es-PE" dirty="0" smtClean="0"/>
              <a:t>Mejorar la convivencia escolar con la implementación de los rincones de aula.</a:t>
            </a:r>
            <a:endParaRPr lang="es-EC" dirty="0" smtClean="0"/>
          </a:p>
          <a:p>
            <a:pPr lvl="0" algn="just"/>
            <a:r>
              <a:rPr lang="es-PE" dirty="0" smtClean="0"/>
              <a:t>Utilizar material lúdico para el proceso de adaptación en los niños y niñas del Centro de Educación Inicial Doctor Cristóbal Cevallos.</a:t>
            </a:r>
            <a:endParaRPr lang="es-EC"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338" name="1 Rectángulo"/>
          <p:cNvSpPr>
            <a:spLocks noChangeArrowheads="1"/>
          </p:cNvSpPr>
          <p:nvPr/>
        </p:nvSpPr>
        <p:spPr bwMode="auto">
          <a:xfrm>
            <a:off x="683568" y="116632"/>
            <a:ext cx="7920880" cy="2169825"/>
          </a:xfrm>
          <a:prstGeom prst="rect">
            <a:avLst/>
          </a:prstGeom>
          <a:ln>
            <a:headEnd/>
            <a:tailEnd/>
          </a:ln>
          <a:effectLst>
            <a:glow rad="228600">
              <a:schemeClr val="accent4">
                <a:satMod val="175000"/>
                <a:alpha val="40000"/>
              </a:schemeClr>
            </a:glow>
            <a:outerShdw blurRad="76200" dist="50800" dir="5400000" rotWithShape="0">
              <a:srgbClr val="4E3B30">
                <a:alpha val="60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4500" b="1" dirty="0">
                <a:solidFill>
                  <a:srgbClr val="800000"/>
                </a:solidFill>
                <a:effectLst>
                  <a:glow rad="228600">
                    <a:schemeClr val="accent3">
                      <a:satMod val="175000"/>
                      <a:alpha val="40000"/>
                    </a:schemeClr>
                  </a:glow>
                </a:effectLst>
                <a:latin typeface="+mj-lt"/>
              </a:rPr>
              <a:t>CAPÍTULO </a:t>
            </a:r>
            <a:r>
              <a:rPr lang="es-ES" sz="4500" b="1" dirty="0" smtClean="0">
                <a:solidFill>
                  <a:srgbClr val="800000"/>
                </a:solidFill>
                <a:effectLst>
                  <a:glow rad="228600">
                    <a:schemeClr val="accent3">
                      <a:satMod val="175000"/>
                      <a:alpha val="40000"/>
                    </a:schemeClr>
                  </a:glow>
                </a:effectLst>
                <a:latin typeface="+mj-lt"/>
              </a:rPr>
              <a:t>IV</a:t>
            </a:r>
            <a:endParaRPr lang="es-ES" sz="4500" b="1" dirty="0">
              <a:solidFill>
                <a:srgbClr val="800000"/>
              </a:solidFill>
              <a:effectLst>
                <a:glow rad="228600">
                  <a:schemeClr val="accent3">
                    <a:satMod val="175000"/>
                    <a:alpha val="40000"/>
                  </a:schemeClr>
                </a:glow>
              </a:effectLst>
              <a:latin typeface="+mj-lt"/>
            </a:endParaRPr>
          </a:p>
          <a:p>
            <a:pPr algn="ctr"/>
            <a:r>
              <a:rPr lang="es-ES" sz="4500" b="1" dirty="0">
                <a:solidFill>
                  <a:srgbClr val="800000"/>
                </a:solidFill>
                <a:effectLst>
                  <a:glow rad="228600">
                    <a:schemeClr val="accent3">
                      <a:satMod val="175000"/>
                      <a:alpha val="40000"/>
                    </a:schemeClr>
                  </a:glow>
                </a:effectLst>
                <a:latin typeface="+mj-lt"/>
              </a:rPr>
              <a:t>EXPOSICIÓN Y DISCUSIÓN DE RESULTADOS</a:t>
            </a:r>
            <a:endParaRPr lang="es-EC" sz="4500" dirty="0">
              <a:solidFill>
                <a:srgbClr val="800000"/>
              </a:solidFill>
              <a:effectLst>
                <a:glow rad="228600">
                  <a:schemeClr val="accent3">
                    <a:satMod val="175000"/>
                    <a:alpha val="40000"/>
                  </a:schemeClr>
                </a:glow>
              </a:effectLst>
              <a:latin typeface="+mj-lt"/>
            </a:endParaRPr>
          </a:p>
        </p:txBody>
      </p:sp>
      <p:pic>
        <p:nvPicPr>
          <p:cNvPr id="5122" name="Picture 2" descr="Foto1329"/>
          <p:cNvPicPr>
            <a:picLocks noChangeAspect="1" noChangeArrowheads="1"/>
          </p:cNvPicPr>
          <p:nvPr/>
        </p:nvPicPr>
        <p:blipFill>
          <a:blip r:embed="rId3" cstate="print"/>
          <a:srcRect/>
          <a:stretch>
            <a:fillRect/>
          </a:stretch>
        </p:blipFill>
        <p:spPr bwMode="auto">
          <a:xfrm>
            <a:off x="1907704" y="2492896"/>
            <a:ext cx="5692890" cy="4269667"/>
          </a:xfrm>
          <a:prstGeom prst="ellipse">
            <a:avLst/>
          </a:prstGeom>
          <a:ln w="63500" cap="rnd">
            <a:solidFill>
              <a:srgbClr val="333333"/>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Rectángulo"/>
          <p:cNvSpPr>
            <a:spLocks noChangeArrowheads="1"/>
          </p:cNvSpPr>
          <p:nvPr/>
        </p:nvSpPr>
        <p:spPr bwMode="auto">
          <a:xfrm>
            <a:off x="899592" y="116632"/>
            <a:ext cx="7200900"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r>
              <a:rPr lang="es-PE" sz="2400" b="1" dirty="0">
                <a:solidFill>
                  <a:schemeClr val="accent1">
                    <a:lumMod val="20000"/>
                    <a:lumOff val="80000"/>
                  </a:schemeClr>
                </a:solidFill>
              </a:rPr>
              <a:t>ENCUESTA REALIZADA </a:t>
            </a:r>
            <a:r>
              <a:rPr lang="es-PE" sz="2400" b="1" dirty="0" smtClean="0">
                <a:solidFill>
                  <a:schemeClr val="accent1">
                    <a:lumMod val="20000"/>
                    <a:lumOff val="80000"/>
                  </a:schemeClr>
                </a:solidFill>
              </a:rPr>
              <a:t>A LA DIRECTORA </a:t>
            </a:r>
          </a:p>
          <a:p>
            <a:pPr algn="ctr"/>
            <a:r>
              <a:rPr lang="es-PE" sz="2400" b="1" dirty="0" smtClean="0">
                <a:solidFill>
                  <a:schemeClr val="accent1">
                    <a:lumMod val="20000"/>
                    <a:lumOff val="80000"/>
                  </a:schemeClr>
                </a:solidFill>
              </a:rPr>
              <a:t>Y MAESTRA</a:t>
            </a:r>
            <a:endParaRPr lang="es-EC" sz="2400" b="1" dirty="0">
              <a:solidFill>
                <a:schemeClr val="accent1">
                  <a:lumMod val="20000"/>
                  <a:lumOff val="80000"/>
                </a:schemeClr>
              </a:solidFill>
            </a:endParaRPr>
          </a:p>
        </p:txBody>
      </p:sp>
      <p:sp>
        <p:nvSpPr>
          <p:cNvPr id="15392" name="Rectangle 5"/>
          <p:cNvSpPr>
            <a:spLocks noChangeArrowheads="1"/>
          </p:cNvSpPr>
          <p:nvPr/>
        </p:nvSpPr>
        <p:spPr bwMode="auto">
          <a:xfrm>
            <a:off x="179388" y="4644341"/>
            <a:ext cx="8713787" cy="1815882"/>
          </a:xfrm>
          <a:prstGeom prst="rect">
            <a:avLst/>
          </a:prstGeom>
          <a:noFill/>
          <a:ln w="9525">
            <a:noFill/>
            <a:miter lim="800000"/>
            <a:headEnd/>
            <a:tailEnd/>
          </a:ln>
        </p:spPr>
        <p:txBody>
          <a:bodyPr anchor="ctr">
            <a:spAutoFit/>
          </a:bodyPr>
          <a:lstStyle/>
          <a:p>
            <a:r>
              <a:rPr lang="es-PE" sz="1600" b="1" dirty="0" smtClean="0"/>
              <a:t>a) Análisis.</a:t>
            </a:r>
            <a:endParaRPr lang="es-EC" sz="1600" dirty="0" smtClean="0"/>
          </a:p>
          <a:p>
            <a:r>
              <a:rPr lang="es-PE" sz="1600" dirty="0" smtClean="0"/>
              <a:t>El 100% de docentes encuestados si les parece que sería importante la implementación de rincones de aula ayudaría en el periodo de adaptación de los niños y niñas.</a:t>
            </a:r>
            <a:endParaRPr lang="es-EC" sz="1600" dirty="0" smtClean="0"/>
          </a:p>
          <a:p>
            <a:r>
              <a:rPr lang="es-PE" sz="1600" b="1" dirty="0" smtClean="0"/>
              <a:t>b) Interpretación.</a:t>
            </a:r>
            <a:endParaRPr lang="es-EC" sz="1600" dirty="0" smtClean="0"/>
          </a:p>
          <a:p>
            <a:r>
              <a:rPr lang="es-EC" sz="1600" dirty="0" smtClean="0"/>
              <a:t>Los rincones son la conjugación del escenario físico dentro y fuera del aula y centro educativo, con las interacciones que se dan entre los actores, en un tiempo determinado; promueven por si mismo poderosas experiencias de aprendizaje de los niños o las limitan.</a:t>
            </a:r>
            <a:endParaRPr lang="es-EC" sz="1600" dirty="0"/>
          </a:p>
        </p:txBody>
      </p:sp>
      <p:sp>
        <p:nvSpPr>
          <p:cNvPr id="4097" name="Rectangle 1"/>
          <p:cNvSpPr>
            <a:spLocks noChangeArrowheads="1"/>
          </p:cNvSpPr>
          <p:nvPr/>
        </p:nvSpPr>
        <p:spPr bwMode="auto">
          <a:xfrm>
            <a:off x="395536" y="724054"/>
            <a:ext cx="8028384" cy="1143863"/>
          </a:xfrm>
          <a:prstGeom prst="rect">
            <a:avLst/>
          </a:prstGeom>
          <a:no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a:t>
            </a:r>
            <a:r>
              <a:rPr kumimoji="0" lang="es-ES_tradnl" sz="1600" b="1" i="0" u="none" strike="noStrike" cap="none" normalizeH="0" baseline="0" dirty="0" smtClean="0" bmk="">
                <a:ln>
                  <a:noFill/>
                </a:ln>
                <a:solidFill>
                  <a:srgbClr val="000000"/>
                </a:solidFill>
                <a:effectLst/>
                <a:latin typeface="Arial" pitchFamily="34" charset="0"/>
                <a:ea typeface="Times New Roman" pitchFamily="18" charset="0"/>
                <a:cs typeface="Arial" pitchFamily="34" charset="0"/>
              </a:rPr>
              <a:t>.</a:t>
            </a:r>
            <a:r>
              <a:rPr kumimoji="0" lang="es-ES_tradnl" sz="1600" b="0" i="0" u="none" strike="noStrike" cap="none" normalizeH="0" baseline="0" dirty="0" smtClean="0" bmk="_Toc389468921">
                <a:ln>
                  <a:noFill/>
                </a:ln>
                <a:solidFill>
                  <a:srgbClr val="000000"/>
                </a:solidFill>
                <a:effectLst/>
                <a:latin typeface="Arial" pitchFamily="34" charset="0"/>
                <a:ea typeface="Times New Roman" pitchFamily="18" charset="0"/>
                <a:cs typeface="Arial" pitchFamily="34" charset="0"/>
              </a:rPr>
              <a:t> </a:t>
            </a:r>
            <a:r>
              <a:rPr kumimoji="0" lang="es-PE" sz="1600" b="1" i="0" u="none" strike="noStrike" cap="none" normalizeH="0" baseline="0" dirty="0" smtClean="0" bmk="_Toc389468921">
                <a:ln>
                  <a:noFill/>
                </a:ln>
                <a:solidFill>
                  <a:srgbClr val="000000"/>
                </a:solidFill>
                <a:effectLst/>
                <a:latin typeface="Arial" pitchFamily="34" charset="0"/>
                <a:ea typeface="Times New Roman" pitchFamily="18" charset="0"/>
                <a:cs typeface="Arial" pitchFamily="34" charset="0"/>
              </a:rPr>
              <a:t>¿Usted cree que la implementación de rincones de aula ayudaría en el periodo de adaptación de los niños y niñas?</a:t>
            </a:r>
            <a:endParaRPr kumimoji="0" lang="es-PE" sz="1600" b="1"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4" name="13 Tabla"/>
          <p:cNvGraphicFramePr>
            <a:graphicFrameLocks noGrp="1"/>
          </p:cNvGraphicFramePr>
          <p:nvPr/>
        </p:nvGraphicFramePr>
        <p:xfrm>
          <a:off x="467543" y="1988840"/>
          <a:ext cx="3672408" cy="2376264"/>
        </p:xfrm>
        <a:graphic>
          <a:graphicData uri="http://schemas.openxmlformats.org/drawingml/2006/table">
            <a:tbl>
              <a:tblPr/>
              <a:tblGrid>
                <a:gridCol w="1223954"/>
                <a:gridCol w="1223954"/>
                <a:gridCol w="1224500"/>
              </a:tblGrid>
              <a:tr h="594066">
                <a:tc>
                  <a:txBody>
                    <a:bodyPr/>
                    <a:lstStyle/>
                    <a:p>
                      <a:pPr>
                        <a:lnSpc>
                          <a:spcPct val="115000"/>
                        </a:lnSpc>
                        <a:spcAft>
                          <a:spcPts val="0"/>
                        </a:spcAft>
                      </a:pPr>
                      <a:r>
                        <a:rPr lang="es-ES" sz="1200" b="1">
                          <a:latin typeface="Arial"/>
                          <a:ea typeface="Calibri"/>
                          <a:cs typeface="Arial"/>
                        </a:rPr>
                        <a:t>INDICADOR</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latin typeface="Arial"/>
                          <a:ea typeface="Calibri"/>
                          <a:cs typeface="Arial"/>
                        </a:rPr>
                        <a:t>NÚMERO</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latin typeface="Arial"/>
                          <a:ea typeface="Calibri"/>
                          <a:cs typeface="Arial"/>
                        </a:rPr>
                        <a:t>PORCENTAJE</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66">
                <a:tc>
                  <a:txBody>
                    <a:bodyPr/>
                    <a:lstStyle/>
                    <a:p>
                      <a:pPr>
                        <a:lnSpc>
                          <a:spcPct val="115000"/>
                        </a:lnSpc>
                        <a:spcAft>
                          <a:spcPts val="0"/>
                        </a:spcAft>
                      </a:pPr>
                      <a:r>
                        <a:rPr lang="es-ES" sz="1200" b="1">
                          <a:latin typeface="Arial"/>
                          <a:ea typeface="Calibri"/>
                          <a:cs typeface="Arial"/>
                        </a:rPr>
                        <a:t>SI</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latin typeface="Arial"/>
                          <a:ea typeface="Calibri"/>
                          <a:cs typeface="Arial"/>
                        </a:rPr>
                        <a:t>2</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latin typeface="Arial"/>
                          <a:ea typeface="Calibri"/>
                          <a:cs typeface="Arial"/>
                        </a:rPr>
                        <a:t>100 %</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66">
                <a:tc>
                  <a:txBody>
                    <a:bodyPr/>
                    <a:lstStyle/>
                    <a:p>
                      <a:pPr>
                        <a:lnSpc>
                          <a:spcPct val="115000"/>
                        </a:lnSpc>
                        <a:spcAft>
                          <a:spcPts val="0"/>
                        </a:spcAft>
                      </a:pPr>
                      <a:r>
                        <a:rPr lang="es-ES" sz="1200" b="1">
                          <a:latin typeface="Arial"/>
                          <a:ea typeface="Calibri"/>
                          <a:cs typeface="Arial"/>
                        </a:rPr>
                        <a:t>NO</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latin typeface="Arial"/>
                          <a:ea typeface="Calibri"/>
                          <a:cs typeface="Arial"/>
                        </a:rPr>
                        <a:t>0</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latin typeface="Arial"/>
                          <a:ea typeface="Calibri"/>
                          <a:cs typeface="Arial"/>
                        </a:rPr>
                        <a:t>0 %</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66">
                <a:tc>
                  <a:txBody>
                    <a:bodyPr/>
                    <a:lstStyle/>
                    <a:p>
                      <a:pPr>
                        <a:lnSpc>
                          <a:spcPct val="115000"/>
                        </a:lnSpc>
                        <a:spcAft>
                          <a:spcPts val="0"/>
                        </a:spcAft>
                      </a:pPr>
                      <a:r>
                        <a:rPr lang="es-ES" sz="1200" b="1">
                          <a:latin typeface="Arial"/>
                          <a:ea typeface="Calibri"/>
                          <a:cs typeface="Arial"/>
                        </a:rPr>
                        <a:t>TOTAL</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a:latin typeface="Arial"/>
                          <a:ea typeface="Calibri"/>
                          <a:cs typeface="Arial"/>
                        </a:rPr>
                        <a:t>2</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latin typeface="Arial"/>
                          <a:ea typeface="Calibri"/>
                          <a:cs typeface="Arial"/>
                        </a:rPr>
                        <a:t>100 %</a:t>
                      </a:r>
                      <a:endParaRPr lang="es-EC" sz="1200"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5" name="14 Gráfico"/>
          <p:cNvGraphicFramePr/>
          <p:nvPr>
            <p:extLst>
              <p:ext uri="{D42A27DB-BD31-4B8C-83A1-F6EECF244321}">
                <p14:modId xmlns:p14="http://schemas.microsoft.com/office/powerpoint/2010/main" val="1240997433"/>
              </p:ext>
            </p:extLst>
          </p:nvPr>
        </p:nvGraphicFramePr>
        <p:xfrm>
          <a:off x="4355976" y="1916832"/>
          <a:ext cx="4104456" cy="24482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467544" y="189510"/>
            <a:ext cx="7704856" cy="64633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normalizeH="0" baseline="0" dirty="0" smtClean="0">
                <a:ln w="10541" cmpd="sng">
                  <a:solidFill>
                    <a:schemeClr val="accent1">
                      <a:shade val="88000"/>
                      <a:satMod val="110000"/>
                    </a:schemeClr>
                  </a:solidFill>
                  <a:prstDash val="solid"/>
                </a:ln>
                <a:solidFill>
                  <a:schemeClr val="bg2">
                    <a:lumMod val="10000"/>
                  </a:schemeClr>
                </a:solidFill>
                <a:latin typeface="Arial" pitchFamily="34" charset="0"/>
                <a:ea typeface="Calibri" pitchFamily="34" charset="0"/>
                <a:cs typeface="Arial" pitchFamily="34" charset="0"/>
              </a:rPr>
              <a:t>9.- ¿Usted considera que el uso del cuento desarrolla la Inteligencia verbal-lingüística?</a:t>
            </a:r>
            <a:endParaRPr kumimoji="0" lang="es-ES" b="1" i="0" u="none" strike="noStrike" normalizeH="0" baseline="0" dirty="0" smtClean="0">
              <a:ln w="10541" cmpd="sng">
                <a:solidFill>
                  <a:schemeClr val="accent1">
                    <a:shade val="88000"/>
                    <a:satMod val="110000"/>
                  </a:schemeClr>
                </a:solidFill>
                <a:prstDash val="solid"/>
              </a:ln>
              <a:solidFill>
                <a:schemeClr val="bg2">
                  <a:lumMod val="10000"/>
                </a:schemeClr>
              </a:solidFill>
              <a:latin typeface="Arial" pitchFamily="34" charset="0"/>
              <a:cs typeface="Arial" pitchFamily="34" charset="0"/>
            </a:endParaRPr>
          </a:p>
        </p:txBody>
      </p:sp>
      <p:graphicFrame>
        <p:nvGraphicFramePr>
          <p:cNvPr id="7" name="6 Tabla"/>
          <p:cNvGraphicFramePr>
            <a:graphicFrameLocks noGrp="1"/>
          </p:cNvGraphicFramePr>
          <p:nvPr/>
        </p:nvGraphicFramePr>
        <p:xfrm>
          <a:off x="251519" y="1556792"/>
          <a:ext cx="3744417" cy="2736305"/>
        </p:xfrm>
        <a:graphic>
          <a:graphicData uri="http://schemas.openxmlformats.org/drawingml/2006/table">
            <a:tbl>
              <a:tblPr/>
              <a:tblGrid>
                <a:gridCol w="1212420"/>
                <a:gridCol w="1302228"/>
                <a:gridCol w="1229769"/>
              </a:tblGrid>
              <a:tr h="547261">
                <a:tc>
                  <a:txBody>
                    <a:bodyPr/>
                    <a:lstStyle/>
                    <a:p>
                      <a:pPr algn="ctr">
                        <a:lnSpc>
                          <a:spcPct val="115000"/>
                        </a:lnSpc>
                        <a:spcAft>
                          <a:spcPts val="0"/>
                        </a:spcAft>
                      </a:pPr>
                      <a:r>
                        <a:rPr lang="es-PE" sz="1200" b="1">
                          <a:latin typeface="Arial"/>
                          <a:ea typeface="Calibri"/>
                          <a:cs typeface="Arial"/>
                        </a:rPr>
                        <a:t>ALTERNATIVA</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b="1">
                          <a:latin typeface="Arial"/>
                          <a:ea typeface="Calibri"/>
                          <a:cs typeface="Arial"/>
                        </a:rPr>
                        <a:t>FRECUENCIA</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b="1">
                          <a:latin typeface="Arial"/>
                          <a:ea typeface="Calibri"/>
                          <a:cs typeface="Arial"/>
                        </a:rPr>
                        <a:t>PORCENTAJE</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261">
                <a:tc>
                  <a:txBody>
                    <a:bodyPr/>
                    <a:lstStyle/>
                    <a:p>
                      <a:pPr algn="just">
                        <a:lnSpc>
                          <a:spcPct val="115000"/>
                        </a:lnSpc>
                        <a:spcAft>
                          <a:spcPts val="0"/>
                        </a:spcAft>
                      </a:pPr>
                      <a:r>
                        <a:rPr lang="es-PE" sz="1200">
                          <a:latin typeface="Arial"/>
                          <a:ea typeface="Calibri"/>
                          <a:cs typeface="Arial"/>
                        </a:rPr>
                        <a:t>NADA</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0</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0 %</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261">
                <a:tc>
                  <a:txBody>
                    <a:bodyPr/>
                    <a:lstStyle/>
                    <a:p>
                      <a:pPr algn="just">
                        <a:lnSpc>
                          <a:spcPct val="115000"/>
                        </a:lnSpc>
                        <a:spcAft>
                          <a:spcPts val="0"/>
                        </a:spcAft>
                      </a:pPr>
                      <a:r>
                        <a:rPr lang="es-PE" sz="1200">
                          <a:latin typeface="Arial"/>
                          <a:ea typeface="Calibri"/>
                          <a:cs typeface="Arial"/>
                        </a:rPr>
                        <a:t>POCO</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0</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0 %</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261">
                <a:tc>
                  <a:txBody>
                    <a:bodyPr/>
                    <a:lstStyle/>
                    <a:p>
                      <a:pPr algn="just">
                        <a:lnSpc>
                          <a:spcPct val="115000"/>
                        </a:lnSpc>
                        <a:spcAft>
                          <a:spcPts val="0"/>
                        </a:spcAft>
                      </a:pPr>
                      <a:r>
                        <a:rPr lang="es-PE" sz="1200">
                          <a:latin typeface="Arial"/>
                          <a:ea typeface="Calibri"/>
                          <a:cs typeface="Arial"/>
                        </a:rPr>
                        <a:t>MUCHO</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2</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100 %</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261">
                <a:tc>
                  <a:txBody>
                    <a:bodyPr/>
                    <a:lstStyle/>
                    <a:p>
                      <a:pPr algn="ctr">
                        <a:lnSpc>
                          <a:spcPct val="115000"/>
                        </a:lnSpc>
                        <a:spcAft>
                          <a:spcPts val="0"/>
                        </a:spcAft>
                      </a:pPr>
                      <a:r>
                        <a:rPr lang="es-PE" sz="1200" b="1">
                          <a:latin typeface="Arial"/>
                          <a:ea typeface="Calibri"/>
                          <a:cs typeface="Arial"/>
                        </a:rPr>
                        <a:t>TOTAL</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a:latin typeface="Arial"/>
                          <a:ea typeface="Calibri"/>
                          <a:cs typeface="Arial"/>
                        </a:rPr>
                        <a:t>2</a:t>
                      </a:r>
                      <a:endParaRPr lang="es-EC" sz="120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latin typeface="Arial"/>
                          <a:ea typeface="Calibri"/>
                          <a:cs typeface="Arial"/>
                        </a:rPr>
                        <a:t>100%</a:t>
                      </a:r>
                      <a:endParaRPr lang="es-EC" sz="1200"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2598370822"/>
              </p:ext>
            </p:extLst>
          </p:nvPr>
        </p:nvGraphicFramePr>
        <p:xfrm>
          <a:off x="4355976" y="1196753"/>
          <a:ext cx="4536504" cy="3325432"/>
        </p:xfrm>
        <a:graphic>
          <a:graphicData uri="http://schemas.openxmlformats.org/drawingml/2006/chart">
            <c:chart xmlns:c="http://schemas.openxmlformats.org/drawingml/2006/chart" xmlns:r="http://schemas.openxmlformats.org/officeDocument/2006/relationships" r:id="rId2"/>
          </a:graphicData>
        </a:graphic>
      </p:graphicFrame>
      <p:sp>
        <p:nvSpPr>
          <p:cNvPr id="32772" name="Rectangle 4"/>
          <p:cNvSpPr>
            <a:spLocks noChangeArrowheads="1"/>
          </p:cNvSpPr>
          <p:nvPr/>
        </p:nvSpPr>
        <p:spPr bwMode="auto">
          <a:xfrm>
            <a:off x="179512" y="4522185"/>
            <a:ext cx="828092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PE"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 Análisis.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docente y directora en un 100% respondieron que el uso del cuento desarrolla la Inteligencia Lingüística.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b) Interpretación.</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Inteligencia Lingüística es la capacidad para aprender o comprender, esta se desenvuelve de acuerdo con la cantidad y calidad de estímulos percibidos del entorno por vía sensorial; una persona inteligente sabe discutir, analizar y deliberar, dando lugar a las inteligencias múltiples.</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835696" y="283660"/>
            <a:ext cx="4896544" cy="40011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a:r>
              <a:rPr lang="es-ES" sz="2000" b="1" dirty="0" smtClean="0">
                <a:solidFill>
                  <a:schemeClr val="accent2">
                    <a:lumMod val="50000"/>
                  </a:schemeClr>
                </a:solidFill>
              </a:rPr>
              <a:t>LISTA DE COTEJO INICIAL SIN RINCONES</a:t>
            </a:r>
            <a:endParaRPr lang="es-EC" sz="2000" b="1" dirty="0">
              <a:solidFill>
                <a:schemeClr val="accent2">
                  <a:lumMod val="50000"/>
                </a:schemeClr>
              </a:solidFill>
            </a:endParaRPr>
          </a:p>
        </p:txBody>
      </p:sp>
      <p:graphicFrame>
        <p:nvGraphicFramePr>
          <p:cNvPr id="8" name="7 Tabla"/>
          <p:cNvGraphicFramePr>
            <a:graphicFrameLocks noGrp="1"/>
          </p:cNvGraphicFramePr>
          <p:nvPr>
            <p:extLst>
              <p:ext uri="{D42A27DB-BD31-4B8C-83A1-F6EECF244321}">
                <p14:modId xmlns:p14="http://schemas.microsoft.com/office/powerpoint/2010/main" val="1008105920"/>
              </p:ext>
            </p:extLst>
          </p:nvPr>
        </p:nvGraphicFramePr>
        <p:xfrm>
          <a:off x="467544" y="757940"/>
          <a:ext cx="8280924" cy="5370666"/>
        </p:xfrm>
        <a:graphic>
          <a:graphicData uri="http://schemas.openxmlformats.org/drawingml/2006/table">
            <a:tbl>
              <a:tblPr>
                <a:tableStyleId>{08FB837D-C827-4EFA-A057-4D05807E0F7C}</a:tableStyleId>
              </a:tblPr>
              <a:tblGrid>
                <a:gridCol w="642484"/>
                <a:gridCol w="277618"/>
                <a:gridCol w="920103"/>
                <a:gridCol w="729735"/>
                <a:gridCol w="190366"/>
                <a:gridCol w="920103"/>
                <a:gridCol w="920103"/>
                <a:gridCol w="920103"/>
                <a:gridCol w="920103"/>
                <a:gridCol w="920103"/>
                <a:gridCol w="920103"/>
              </a:tblGrid>
              <a:tr h="159750">
                <a:tc gridSpan="2">
                  <a:txBody>
                    <a:bodyPr/>
                    <a:lstStyle/>
                    <a:p>
                      <a:pPr>
                        <a:lnSpc>
                          <a:spcPct val="115000"/>
                        </a:lnSpc>
                        <a:spcAft>
                          <a:spcPts val="0"/>
                        </a:spcAft>
                      </a:pPr>
                      <a:r>
                        <a:rPr lang="es-ES" sz="800" dirty="0"/>
                        <a:t>ORD.</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nSpc>
                          <a:spcPct val="115000"/>
                        </a:lnSpc>
                        <a:spcAft>
                          <a:spcPts val="0"/>
                        </a:spcAft>
                      </a:pPr>
                      <a:r>
                        <a:rPr lang="es-ES" sz="800"/>
                        <a:t>INDICADORES</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INICIADA</a:t>
                      </a:r>
                      <a:endParaRPr lang="es-EC" sz="80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800" dirty="0"/>
                        <a:t>EN PROCESO</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nSpc>
                          <a:spcPct val="115000"/>
                        </a:lnSpc>
                        <a:spcAft>
                          <a:spcPts val="0"/>
                        </a:spcAft>
                      </a:pPr>
                      <a:r>
                        <a:rPr lang="es-ES" sz="800"/>
                        <a:t>ADQUIRIDA</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nSpc>
                          <a:spcPct val="115000"/>
                        </a:lnSpc>
                        <a:spcAft>
                          <a:spcPts val="0"/>
                        </a:spcAft>
                      </a:pPr>
                      <a:r>
                        <a:rPr lang="es-ES" sz="800"/>
                        <a:t>TOTAL</a:t>
                      </a:r>
                      <a:endParaRPr lang="es-EC" sz="800">
                        <a:latin typeface="Arial"/>
                        <a:ea typeface="Calibri"/>
                        <a:cs typeface="Times New Roman"/>
                      </a:endParaRPr>
                    </a:p>
                  </a:txBody>
                  <a:tcPr marL="16287" marR="16287" marT="0" marB="0"/>
                </a:tc>
              </a:tr>
              <a:tr h="159750">
                <a:tc gridSpan="10">
                  <a:txBody>
                    <a:bodyPr/>
                    <a:lstStyle/>
                    <a:p>
                      <a:pPr>
                        <a:lnSpc>
                          <a:spcPct val="115000"/>
                        </a:lnSpc>
                        <a:spcAft>
                          <a:spcPts val="0"/>
                        </a:spcAft>
                      </a:pPr>
                      <a:r>
                        <a:rPr lang="es-ES" sz="800" dirty="0"/>
                        <a:t>LLEGADA</a:t>
                      </a:r>
                      <a:endParaRPr lang="es-EC" sz="800" dirty="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Times New Roman"/>
                      </a:endParaRPr>
                    </a:p>
                  </a:txBody>
                  <a:tcPr marL="16287" marR="16287" marT="0" marB="0"/>
                </a:tc>
              </a:tr>
              <a:tr h="245020">
                <a:tc>
                  <a:txBody>
                    <a:bodyPr/>
                    <a:lstStyle/>
                    <a:p>
                      <a:pPr>
                        <a:lnSpc>
                          <a:spcPct val="115000"/>
                        </a:lnSpc>
                        <a:spcAft>
                          <a:spcPts val="0"/>
                        </a:spcAft>
                      </a:pPr>
                      <a:r>
                        <a:rPr lang="es-ES" sz="800"/>
                        <a:t>1</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dirty="0"/>
                        <a:t>Quiere permanecer  en  la escuela</a:t>
                      </a:r>
                      <a:endParaRPr lang="es-EC" sz="800" dirty="0">
                        <a:latin typeface="Arial"/>
                        <a:ea typeface="Calibri"/>
                        <a:cs typeface="Times New Roman"/>
                      </a:endParaRPr>
                    </a:p>
                  </a:txBody>
                  <a:tcPr marL="16287" marR="16287" marT="0" marB="0"/>
                </a:tc>
                <a:tc hMerge="1">
                  <a:txBody>
                    <a:bodyPr/>
                    <a:lstStyle/>
                    <a:p>
                      <a:pPr>
                        <a:lnSpc>
                          <a:spcPct val="115000"/>
                        </a:lnSpc>
                        <a:spcAft>
                          <a:spcPts val="0"/>
                        </a:spcAft>
                      </a:pPr>
                      <a:endParaRPr lang="es-EC" sz="800" dirty="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10</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96015">
                <a:tc>
                  <a:txBody>
                    <a:bodyPr/>
                    <a:lstStyle/>
                    <a:p>
                      <a:pPr>
                        <a:lnSpc>
                          <a:spcPct val="115000"/>
                        </a:lnSpc>
                        <a:spcAft>
                          <a:spcPts val="0"/>
                        </a:spcAft>
                      </a:pPr>
                      <a:r>
                        <a:rPr lang="es-ES" sz="800"/>
                        <a:t>2</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Se aferra a algún objeto</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dirty="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dirty="0"/>
                        <a:t>5</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3</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24</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343028">
                <a:tc>
                  <a:txBody>
                    <a:bodyPr/>
                    <a:lstStyle/>
                    <a:p>
                      <a:pPr>
                        <a:lnSpc>
                          <a:spcPct val="115000"/>
                        </a:lnSpc>
                        <a:spcAft>
                          <a:spcPts val="0"/>
                        </a:spcAft>
                      </a:pPr>
                      <a:r>
                        <a:rPr lang="es-ES" sz="800"/>
                        <a:t>3</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Permanece el familiar algún tiempo con el niño</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dirty="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dirty="0"/>
                        <a:t>5</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12</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15</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441035">
                <a:tc>
                  <a:txBody>
                    <a:bodyPr/>
                    <a:lstStyle/>
                    <a:p>
                      <a:pPr>
                        <a:lnSpc>
                          <a:spcPct val="115000"/>
                        </a:lnSpc>
                        <a:spcAft>
                          <a:spcPts val="0"/>
                        </a:spcAft>
                      </a:pPr>
                      <a:r>
                        <a:rPr lang="es-ES" sz="800"/>
                        <a:t>4.</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Cambió su actitud el primer día en el centro educativo</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dirty="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dirty="0"/>
                        <a:t>15</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10</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7</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59750">
                <a:tc gridSpan="10">
                  <a:txBody>
                    <a:bodyPr/>
                    <a:lstStyle/>
                    <a:p>
                      <a:pPr>
                        <a:lnSpc>
                          <a:spcPct val="115000"/>
                        </a:lnSpc>
                        <a:spcAft>
                          <a:spcPts val="0"/>
                        </a:spcAft>
                      </a:pPr>
                      <a:r>
                        <a:rPr lang="es-ES" sz="800"/>
                        <a:t>ESTANCIA</a:t>
                      </a:r>
                      <a:endParaRPr lang="es-EC" sz="80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S" sz="800">
                        <a:latin typeface="Arial"/>
                        <a:ea typeface="Calibri"/>
                        <a:cs typeface="Arial"/>
                      </a:endParaRPr>
                    </a:p>
                  </a:txBody>
                  <a:tcPr marL="16287" marR="16287" marT="0" marB="0"/>
                </a:tc>
              </a:tr>
              <a:tr h="159750">
                <a:tc gridSpan="10">
                  <a:txBody>
                    <a:bodyPr/>
                    <a:lstStyle/>
                    <a:p>
                      <a:pPr>
                        <a:lnSpc>
                          <a:spcPct val="115000"/>
                        </a:lnSpc>
                        <a:spcAft>
                          <a:spcPts val="0"/>
                        </a:spcAft>
                      </a:pPr>
                      <a:r>
                        <a:rPr lang="es-ES" sz="800"/>
                        <a:t>Con respecto a los rincones</a:t>
                      </a:r>
                      <a:endParaRPr lang="es-EC" sz="80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S" sz="800">
                        <a:latin typeface="Arial"/>
                        <a:ea typeface="Calibri"/>
                        <a:cs typeface="Arial"/>
                      </a:endParaRPr>
                    </a:p>
                  </a:txBody>
                  <a:tcPr marL="16287" marR="16287" marT="0" marB="0"/>
                </a:tc>
              </a:tr>
              <a:tr h="245020">
                <a:tc>
                  <a:txBody>
                    <a:bodyPr/>
                    <a:lstStyle/>
                    <a:p>
                      <a:pPr>
                        <a:lnSpc>
                          <a:spcPct val="115000"/>
                        </a:lnSpc>
                        <a:spcAft>
                          <a:spcPts val="0"/>
                        </a:spcAft>
                      </a:pPr>
                      <a:r>
                        <a:rPr lang="es-ES" sz="800"/>
                        <a:t>5</a:t>
                      </a:r>
                      <a:endParaRPr lang="es-EC" sz="800">
                        <a:latin typeface="Arial"/>
                        <a:ea typeface="Calibri"/>
                        <a:cs typeface="Times New Roman"/>
                      </a:endParaRPr>
                    </a:p>
                  </a:txBody>
                  <a:tcPr marL="16287" marR="16287" marT="0" marB="0"/>
                </a:tc>
                <a:tc gridSpan="3">
                  <a:txBody>
                    <a:bodyPr/>
                    <a:lstStyle/>
                    <a:p>
                      <a:pPr algn="just">
                        <a:lnSpc>
                          <a:spcPct val="115000"/>
                        </a:lnSpc>
                        <a:spcAft>
                          <a:spcPts val="0"/>
                        </a:spcAft>
                      </a:pPr>
                      <a:r>
                        <a:rPr lang="es-EC" sz="800"/>
                        <a:t>Explora y utiliza el espacio   </a:t>
                      </a:r>
                      <a:endParaRPr lang="es-EC" sz="800">
                        <a:latin typeface="Arial"/>
                        <a:ea typeface="Calibri"/>
                        <a:cs typeface="Times New Roman"/>
                      </a:endParaRPr>
                    </a:p>
                  </a:txBody>
                  <a:tcPr marL="16287" marR="16287" marT="0" marB="0"/>
                </a:tc>
                <a:tc hMerge="1">
                  <a:txBody>
                    <a:bodyPr/>
                    <a:lstStyle/>
                    <a:p>
                      <a:pPr algn="just">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17</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8</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7</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245020">
                <a:tc>
                  <a:txBody>
                    <a:bodyPr/>
                    <a:lstStyle/>
                    <a:p>
                      <a:pPr>
                        <a:lnSpc>
                          <a:spcPct val="115000"/>
                        </a:lnSpc>
                        <a:spcAft>
                          <a:spcPts val="0"/>
                        </a:spcAft>
                      </a:pPr>
                      <a:r>
                        <a:rPr lang="es-ES" sz="800"/>
                        <a:t>6</a:t>
                      </a:r>
                      <a:endParaRPr lang="es-EC" sz="800">
                        <a:latin typeface="Arial"/>
                        <a:ea typeface="Calibri"/>
                        <a:cs typeface="Times New Roman"/>
                      </a:endParaRPr>
                    </a:p>
                  </a:txBody>
                  <a:tcPr marL="16287" marR="16287" marT="0" marB="0"/>
                </a:tc>
                <a:tc gridSpan="3">
                  <a:txBody>
                    <a:bodyPr/>
                    <a:lstStyle/>
                    <a:p>
                      <a:pPr algn="just">
                        <a:lnSpc>
                          <a:spcPct val="115000"/>
                        </a:lnSpc>
                        <a:spcAft>
                          <a:spcPts val="0"/>
                        </a:spcAft>
                      </a:pPr>
                      <a:r>
                        <a:rPr lang="es-EC" sz="800"/>
                        <a:t>Utiliza el rincón de dramatización</a:t>
                      </a:r>
                      <a:endParaRPr lang="es-EC" sz="800">
                        <a:latin typeface="Arial"/>
                        <a:ea typeface="Calibri"/>
                        <a:cs typeface="Times New Roman"/>
                      </a:endParaRPr>
                    </a:p>
                  </a:txBody>
                  <a:tcPr marL="16287" marR="16287" marT="0" marB="0"/>
                </a:tc>
                <a:tc hMerge="1">
                  <a:txBody>
                    <a:bodyPr/>
                    <a:lstStyle/>
                    <a:p>
                      <a:pPr algn="just">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dirty="0"/>
                        <a:t>8</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12</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12</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255673">
                <a:tc>
                  <a:txBody>
                    <a:bodyPr/>
                    <a:lstStyle/>
                    <a:p>
                      <a:pPr>
                        <a:lnSpc>
                          <a:spcPct val="115000"/>
                        </a:lnSpc>
                        <a:spcAft>
                          <a:spcPts val="0"/>
                        </a:spcAft>
                      </a:pPr>
                      <a:r>
                        <a:rPr lang="es-ES" sz="800"/>
                        <a:t>7</a:t>
                      </a:r>
                      <a:endParaRPr lang="es-EC" sz="800">
                        <a:latin typeface="Arial"/>
                        <a:ea typeface="Calibri"/>
                        <a:cs typeface="Times New Roman"/>
                      </a:endParaRPr>
                    </a:p>
                  </a:txBody>
                  <a:tcPr marL="16287" marR="16287" marT="0" marB="0"/>
                </a:tc>
                <a:tc gridSpan="3">
                  <a:txBody>
                    <a:bodyPr/>
                    <a:lstStyle/>
                    <a:p>
                      <a:pPr algn="just">
                        <a:lnSpc>
                          <a:spcPct val="150000"/>
                        </a:lnSpc>
                        <a:spcAft>
                          <a:spcPts val="0"/>
                        </a:spcAft>
                      </a:pPr>
                      <a:r>
                        <a:rPr lang="es-EC" sz="800"/>
                        <a:t>Utiliza el rincón de lectura</a:t>
                      </a:r>
                      <a:endParaRPr lang="es-EC" sz="800">
                        <a:latin typeface="Arial"/>
                        <a:ea typeface="Calibri"/>
                        <a:cs typeface="Times New Roman"/>
                      </a:endParaRPr>
                    </a:p>
                  </a:txBody>
                  <a:tcPr marL="16287" marR="16287" marT="0" marB="0"/>
                </a:tc>
                <a:tc hMerge="1">
                  <a:txBody>
                    <a:bodyPr/>
                    <a:lstStyle/>
                    <a:p>
                      <a:pPr algn="just">
                        <a:lnSpc>
                          <a:spcPct val="150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10</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96015">
                <a:tc>
                  <a:txBody>
                    <a:bodyPr/>
                    <a:lstStyle/>
                    <a:p>
                      <a:pPr>
                        <a:lnSpc>
                          <a:spcPct val="115000"/>
                        </a:lnSpc>
                        <a:spcAft>
                          <a:spcPts val="0"/>
                        </a:spcAft>
                      </a:pPr>
                      <a:r>
                        <a:rPr lang="es-ES" sz="800"/>
                        <a:t>8</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Utiliza los juguetes del aula</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14</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12</a:t>
                      </a:r>
                      <a:endParaRPr lang="es-EC" sz="800" dirty="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6</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59750">
                <a:tc>
                  <a:txBody>
                    <a:bodyPr/>
                    <a:lstStyle/>
                    <a:p>
                      <a:pPr>
                        <a:lnSpc>
                          <a:spcPct val="115000"/>
                        </a:lnSpc>
                        <a:spcAft>
                          <a:spcPts val="0"/>
                        </a:spcAft>
                      </a:pPr>
                      <a:r>
                        <a:rPr lang="es-ES" sz="800"/>
                        <a:t>9</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Comparte los juguetes</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14</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59750">
                <a:tc gridSpan="10">
                  <a:txBody>
                    <a:bodyPr/>
                    <a:lstStyle/>
                    <a:p>
                      <a:pPr>
                        <a:lnSpc>
                          <a:spcPct val="115000"/>
                        </a:lnSpc>
                        <a:spcAft>
                          <a:spcPts val="0"/>
                        </a:spcAft>
                      </a:pPr>
                      <a:r>
                        <a:rPr lang="es-EC" sz="800"/>
                        <a:t>Con respecto al material</a:t>
                      </a:r>
                      <a:endParaRPr lang="es-EC" sz="80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Arial"/>
                      </a:endParaRPr>
                    </a:p>
                  </a:txBody>
                  <a:tcPr marL="16287" marR="16287" marT="0" marB="0"/>
                </a:tc>
              </a:tr>
              <a:tr h="245020">
                <a:tc>
                  <a:txBody>
                    <a:bodyPr/>
                    <a:lstStyle/>
                    <a:p>
                      <a:pPr>
                        <a:lnSpc>
                          <a:spcPct val="115000"/>
                        </a:lnSpc>
                        <a:spcAft>
                          <a:spcPts val="0"/>
                        </a:spcAft>
                      </a:pPr>
                      <a:r>
                        <a:rPr lang="es-ES" sz="800"/>
                        <a:t>10</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Explora y utiliza los objetos de clase</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17</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9</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96015">
                <a:tc>
                  <a:txBody>
                    <a:bodyPr/>
                    <a:lstStyle/>
                    <a:p>
                      <a:pPr>
                        <a:lnSpc>
                          <a:spcPct val="115000"/>
                        </a:lnSpc>
                        <a:spcAft>
                          <a:spcPts val="0"/>
                        </a:spcAft>
                      </a:pPr>
                      <a:r>
                        <a:rPr lang="es-ES" sz="800"/>
                        <a:t>11</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Se lleva objetos a su casa</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5</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10</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17</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59750">
                <a:tc>
                  <a:txBody>
                    <a:bodyPr/>
                    <a:lstStyle/>
                    <a:p>
                      <a:pPr>
                        <a:lnSpc>
                          <a:spcPct val="115000"/>
                        </a:lnSpc>
                        <a:spcAft>
                          <a:spcPts val="0"/>
                        </a:spcAft>
                      </a:pPr>
                      <a:r>
                        <a:rPr lang="es-ES" sz="800"/>
                        <a:t>12</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Cuida el material</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18</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3</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11</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245020">
                <a:tc>
                  <a:txBody>
                    <a:bodyPr/>
                    <a:lstStyle/>
                    <a:p>
                      <a:pPr>
                        <a:lnSpc>
                          <a:spcPct val="115000"/>
                        </a:lnSpc>
                        <a:spcAft>
                          <a:spcPts val="0"/>
                        </a:spcAft>
                      </a:pPr>
                      <a:r>
                        <a:rPr lang="es-ES" sz="800"/>
                        <a:t>13</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S" sz="800"/>
                        <a:t>Recoge los materiales antes de salir</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30</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dirty="0"/>
                        <a:t>1</a:t>
                      </a:r>
                      <a:endParaRPr lang="es-EC" sz="800" dirty="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287" marR="16287" marT="0" marB="0"/>
                </a:tc>
              </a:tr>
              <a:tr h="159750">
                <a:tc gridSpan="10">
                  <a:txBody>
                    <a:bodyPr/>
                    <a:lstStyle/>
                    <a:p>
                      <a:pPr>
                        <a:lnSpc>
                          <a:spcPct val="115000"/>
                        </a:lnSpc>
                        <a:spcAft>
                          <a:spcPts val="0"/>
                        </a:spcAft>
                      </a:pPr>
                      <a:r>
                        <a:rPr lang="es-EC" sz="800" dirty="0"/>
                        <a:t>Con respecto a los otros niños</a:t>
                      </a:r>
                      <a:endParaRPr lang="es-EC" sz="800" dirty="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Arial"/>
                      </a:endParaRPr>
                    </a:p>
                  </a:txBody>
                  <a:tcPr marL="16287" marR="16287" marT="0" marB="0"/>
                </a:tc>
              </a:tr>
              <a:tr h="245020">
                <a:tc>
                  <a:txBody>
                    <a:bodyPr/>
                    <a:lstStyle/>
                    <a:p>
                      <a:pPr>
                        <a:lnSpc>
                          <a:spcPct val="115000"/>
                        </a:lnSpc>
                        <a:spcAft>
                          <a:spcPts val="0"/>
                        </a:spcAft>
                      </a:pPr>
                      <a:r>
                        <a:rPr lang="es-ES" sz="800"/>
                        <a:t>14</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Se relaciona normalmente</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24</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2</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59750">
                <a:tc>
                  <a:txBody>
                    <a:bodyPr/>
                    <a:lstStyle/>
                    <a:p>
                      <a:pPr>
                        <a:lnSpc>
                          <a:spcPct val="115000"/>
                        </a:lnSpc>
                        <a:spcAft>
                          <a:spcPts val="0"/>
                        </a:spcAft>
                      </a:pPr>
                      <a:r>
                        <a:rPr lang="es-ES" sz="800"/>
                        <a:t>15</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Se muestra agresivo</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12</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14</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59750">
                <a:tc>
                  <a:txBody>
                    <a:bodyPr/>
                    <a:lstStyle/>
                    <a:p>
                      <a:pPr>
                        <a:lnSpc>
                          <a:spcPct val="115000"/>
                        </a:lnSpc>
                        <a:spcAft>
                          <a:spcPts val="0"/>
                        </a:spcAft>
                      </a:pPr>
                      <a:r>
                        <a:rPr lang="es-ES" sz="800"/>
                        <a:t>16</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Se aísla</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59750">
                <a:tc gridSpan="10">
                  <a:txBody>
                    <a:bodyPr/>
                    <a:lstStyle/>
                    <a:p>
                      <a:pPr>
                        <a:lnSpc>
                          <a:spcPct val="115000"/>
                        </a:lnSpc>
                        <a:spcAft>
                          <a:spcPts val="0"/>
                        </a:spcAft>
                      </a:pPr>
                      <a:r>
                        <a:rPr lang="es-ES" sz="800"/>
                        <a:t>Con respecto a los esfínteres</a:t>
                      </a:r>
                      <a:endParaRPr lang="es-EC" sz="800">
                        <a:latin typeface="Arial"/>
                        <a:ea typeface="Calibri"/>
                        <a:cs typeface="Times New Roman"/>
                      </a:endParaRPr>
                    </a:p>
                  </a:txBody>
                  <a:tcPr marL="16287" marR="16287"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59750">
                <a:tc>
                  <a:txBody>
                    <a:bodyPr/>
                    <a:lstStyle/>
                    <a:p>
                      <a:pPr>
                        <a:lnSpc>
                          <a:spcPct val="115000"/>
                        </a:lnSpc>
                        <a:spcAft>
                          <a:spcPts val="0"/>
                        </a:spcAft>
                      </a:pPr>
                      <a:r>
                        <a:rPr lang="es-ES" sz="800"/>
                        <a:t>17</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Utiliza mucho el baño</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13</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6</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13</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96015">
                <a:tc>
                  <a:txBody>
                    <a:bodyPr/>
                    <a:lstStyle/>
                    <a:p>
                      <a:pPr>
                        <a:lnSpc>
                          <a:spcPct val="115000"/>
                        </a:lnSpc>
                        <a:spcAft>
                          <a:spcPts val="0"/>
                        </a:spcAft>
                      </a:pPr>
                      <a:r>
                        <a:rPr lang="es-ES" sz="800"/>
                        <a:t>18</a:t>
                      </a:r>
                      <a:endParaRPr lang="es-EC" sz="800">
                        <a:latin typeface="Arial"/>
                        <a:ea typeface="Calibri"/>
                        <a:cs typeface="Times New Roman"/>
                      </a:endParaRPr>
                    </a:p>
                  </a:txBody>
                  <a:tcPr marL="16287" marR="16287" marT="0" marB="0"/>
                </a:tc>
                <a:tc gridSpan="3">
                  <a:txBody>
                    <a:bodyPr/>
                    <a:lstStyle/>
                    <a:p>
                      <a:pPr>
                        <a:lnSpc>
                          <a:spcPct val="115000"/>
                        </a:lnSpc>
                        <a:spcAft>
                          <a:spcPts val="0"/>
                        </a:spcAft>
                      </a:pPr>
                      <a:r>
                        <a:rPr lang="es-EC" sz="800"/>
                        <a:t>Controla los esfínteres</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800"/>
                        <a:t>14</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287" marR="16287" marT="0" marB="0"/>
                </a:tc>
                <a:tc hMerge="1">
                  <a:txBody>
                    <a:bodyPr/>
                    <a:lstStyle/>
                    <a:p>
                      <a:endParaRPr lang="es-EC"/>
                    </a:p>
                  </a:txBody>
                  <a:tcPr/>
                </a:tc>
                <a:tc gridSpan="2">
                  <a:txBody>
                    <a:bodyPr/>
                    <a:lstStyle/>
                    <a:p>
                      <a:pPr algn="ctr">
                        <a:lnSpc>
                          <a:spcPct val="115000"/>
                        </a:lnSpc>
                        <a:spcAft>
                          <a:spcPts val="0"/>
                        </a:spcAft>
                      </a:pPr>
                      <a:r>
                        <a:rPr lang="es-ES" sz="800"/>
                        <a:t>10</a:t>
                      </a:r>
                      <a:endParaRPr lang="es-EC" sz="800">
                        <a:latin typeface="Arial"/>
                        <a:ea typeface="Calibri"/>
                        <a:cs typeface="Times New Roman"/>
                      </a:endParaRPr>
                    </a:p>
                  </a:txBody>
                  <a:tcPr marL="16287" marR="16287"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r h="159750">
                <a:tc>
                  <a:txBody>
                    <a:bodyPr/>
                    <a:lstStyle/>
                    <a:p>
                      <a:pPr>
                        <a:lnSpc>
                          <a:spcPct val="115000"/>
                        </a:lnSpc>
                        <a:spcAft>
                          <a:spcPts val="0"/>
                        </a:spcAft>
                      </a:pPr>
                      <a:endParaRPr lang="es-ES" sz="800">
                        <a:latin typeface="Arial"/>
                        <a:ea typeface="Calibri"/>
                        <a:cs typeface="Arial"/>
                      </a:endParaRPr>
                    </a:p>
                  </a:txBody>
                  <a:tcPr marL="16287" marR="16287" marT="0" marB="0"/>
                </a:tc>
                <a:tc gridSpan="3">
                  <a:txBody>
                    <a:bodyPr/>
                    <a:lstStyle/>
                    <a:p>
                      <a:pPr>
                        <a:lnSpc>
                          <a:spcPct val="115000"/>
                        </a:lnSpc>
                        <a:spcAft>
                          <a:spcPts val="0"/>
                        </a:spcAft>
                      </a:pPr>
                      <a:r>
                        <a:rPr lang="es-EC" sz="800"/>
                        <a:t>TOTAL</a:t>
                      </a:r>
                      <a:endParaRPr lang="es-EC" sz="800">
                        <a:latin typeface="Arial"/>
                        <a:ea typeface="Calibri"/>
                        <a:cs typeface="Times New Roman"/>
                      </a:endParaRPr>
                    </a:p>
                  </a:txBody>
                  <a:tcPr marL="16287" marR="16287" marT="0" marB="0"/>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s-EC" sz="800">
                        <a:latin typeface="Arial"/>
                        <a:ea typeface="Calibri"/>
                        <a:cs typeface="Times New Roman"/>
                      </a:endParaRPr>
                    </a:p>
                  </a:txBody>
                  <a:tcPr marL="16287" marR="1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ES" sz="800"/>
                        <a:t>13</a:t>
                      </a:r>
                      <a:endParaRPr lang="es-EC" sz="800">
                        <a:latin typeface="Arial"/>
                        <a:ea typeface="Calibri"/>
                        <a:cs typeface="Times New Roman"/>
                      </a:endParaRPr>
                    </a:p>
                  </a:txBody>
                  <a:tcPr marL="16287" marR="16287" marT="0" marB="0"/>
                </a:tc>
                <a:tc>
                  <a:txBody>
                    <a:bodyPr/>
                    <a:lstStyle/>
                    <a:p>
                      <a:pPr>
                        <a:lnSpc>
                          <a:spcPct val="115000"/>
                        </a:lnSpc>
                        <a:spcAft>
                          <a:spcPts val="0"/>
                        </a:spcAft>
                      </a:pPr>
                      <a:r>
                        <a:rPr lang="es-ES" sz="800"/>
                        <a:t>41%</a:t>
                      </a:r>
                      <a:endParaRPr lang="es-EC" sz="800">
                        <a:latin typeface="Arial"/>
                        <a:ea typeface="Calibri"/>
                        <a:cs typeface="Times New Roman"/>
                      </a:endParaRPr>
                    </a:p>
                  </a:txBody>
                  <a:tcPr marL="16287" marR="16287" marT="0" marB="0"/>
                </a:tc>
                <a:tc>
                  <a:txBody>
                    <a:bodyPr/>
                    <a:lstStyle/>
                    <a:p>
                      <a:pPr>
                        <a:lnSpc>
                          <a:spcPct val="115000"/>
                        </a:lnSpc>
                        <a:spcAft>
                          <a:spcPts val="0"/>
                        </a:spcAft>
                      </a:pPr>
                      <a:r>
                        <a:rPr lang="es-ES" sz="800"/>
                        <a:t>8</a:t>
                      </a:r>
                      <a:endParaRPr lang="es-EC" sz="800">
                        <a:latin typeface="Arial"/>
                        <a:ea typeface="Calibri"/>
                        <a:cs typeface="Times New Roman"/>
                      </a:endParaRPr>
                    </a:p>
                  </a:txBody>
                  <a:tcPr marL="16287" marR="16287" marT="0" marB="0"/>
                </a:tc>
                <a:tc>
                  <a:txBody>
                    <a:bodyPr/>
                    <a:lstStyle/>
                    <a:p>
                      <a:pPr>
                        <a:lnSpc>
                          <a:spcPct val="115000"/>
                        </a:lnSpc>
                        <a:spcAft>
                          <a:spcPts val="0"/>
                        </a:spcAft>
                      </a:pPr>
                      <a:r>
                        <a:rPr lang="es-ES" sz="800"/>
                        <a:t>25 %</a:t>
                      </a:r>
                      <a:endParaRPr lang="es-EC" sz="800">
                        <a:latin typeface="Arial"/>
                        <a:ea typeface="Calibri"/>
                        <a:cs typeface="Times New Roman"/>
                      </a:endParaRPr>
                    </a:p>
                  </a:txBody>
                  <a:tcPr marL="16287" marR="16287" marT="0" marB="0"/>
                </a:tc>
                <a:tc>
                  <a:txBody>
                    <a:bodyPr/>
                    <a:lstStyle/>
                    <a:p>
                      <a:pPr>
                        <a:lnSpc>
                          <a:spcPct val="115000"/>
                        </a:lnSpc>
                        <a:spcAft>
                          <a:spcPts val="0"/>
                        </a:spcAft>
                      </a:pPr>
                      <a:r>
                        <a:rPr lang="es-ES" sz="800"/>
                        <a:t>11</a:t>
                      </a:r>
                      <a:endParaRPr lang="es-EC" sz="800">
                        <a:latin typeface="Arial"/>
                        <a:ea typeface="Calibri"/>
                        <a:cs typeface="Times New Roman"/>
                      </a:endParaRPr>
                    </a:p>
                  </a:txBody>
                  <a:tcPr marL="16287" marR="16287" marT="0" marB="0"/>
                </a:tc>
                <a:tc>
                  <a:txBody>
                    <a:bodyPr/>
                    <a:lstStyle/>
                    <a:p>
                      <a:pPr>
                        <a:lnSpc>
                          <a:spcPct val="115000"/>
                        </a:lnSpc>
                        <a:spcAft>
                          <a:spcPts val="0"/>
                        </a:spcAft>
                      </a:pPr>
                      <a:r>
                        <a:rPr lang="es-ES" sz="800"/>
                        <a:t>34 %</a:t>
                      </a:r>
                      <a:endParaRPr lang="es-EC" sz="800">
                        <a:latin typeface="Arial"/>
                        <a:ea typeface="Calibri"/>
                        <a:cs typeface="Times New Roman"/>
                      </a:endParaRPr>
                    </a:p>
                  </a:txBody>
                  <a:tcPr marL="16287" marR="16287" marT="0" marB="0"/>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287" marR="16287" marT="0"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699792" y="323364"/>
            <a:ext cx="3456384" cy="369332"/>
          </a:xfrm>
          <a:prstGeom prst="rect">
            <a:avLst/>
          </a:prstGeom>
          <a:effectLst>
            <a:glow rad="228600">
              <a:schemeClr val="accent1">
                <a:satMod val="175000"/>
                <a:alpha val="40000"/>
              </a:schemeClr>
            </a:glow>
            <a:outerShdw blurRad="76200" dist="50800" dir="5400000" rotWithShape="0">
              <a:srgbClr val="4E3B30">
                <a:alpha val="6000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smtClean="0">
                <a:solidFill>
                  <a:schemeClr val="accent2">
                    <a:lumMod val="50000"/>
                  </a:schemeClr>
                </a:solidFill>
              </a:rPr>
              <a:t>LISTA DE COTEJO CON RINCONES</a:t>
            </a:r>
            <a:endParaRPr lang="es-EC" b="1" dirty="0">
              <a:solidFill>
                <a:schemeClr val="accent2">
                  <a:lumMod val="50000"/>
                </a:schemeClr>
              </a:solidFill>
            </a:endParaRPr>
          </a:p>
        </p:txBody>
      </p:sp>
      <p:graphicFrame>
        <p:nvGraphicFramePr>
          <p:cNvPr id="8" name="7 Tabla"/>
          <p:cNvGraphicFramePr>
            <a:graphicFrameLocks noGrp="1"/>
          </p:cNvGraphicFramePr>
          <p:nvPr>
            <p:extLst>
              <p:ext uri="{D42A27DB-BD31-4B8C-83A1-F6EECF244321}">
                <p14:modId xmlns:p14="http://schemas.microsoft.com/office/powerpoint/2010/main" val="2250884778"/>
              </p:ext>
            </p:extLst>
          </p:nvPr>
        </p:nvGraphicFramePr>
        <p:xfrm>
          <a:off x="467544" y="980728"/>
          <a:ext cx="8280918" cy="5168602"/>
        </p:xfrm>
        <a:graphic>
          <a:graphicData uri="http://schemas.openxmlformats.org/drawingml/2006/table">
            <a:tbl>
              <a:tblPr>
                <a:tableStyleId>{08FB837D-C827-4EFA-A057-4D05807E0F7C}</a:tableStyleId>
              </a:tblPr>
              <a:tblGrid>
                <a:gridCol w="920102"/>
                <a:gridCol w="1767563"/>
                <a:gridCol w="72641"/>
                <a:gridCol w="920102"/>
                <a:gridCol w="920102"/>
                <a:gridCol w="920102"/>
                <a:gridCol w="920102"/>
                <a:gridCol w="920102"/>
                <a:gridCol w="920102"/>
              </a:tblGrid>
              <a:tr h="144881">
                <a:tc>
                  <a:txBody>
                    <a:bodyPr/>
                    <a:lstStyle/>
                    <a:p>
                      <a:pPr>
                        <a:lnSpc>
                          <a:spcPct val="115000"/>
                        </a:lnSpc>
                        <a:spcAft>
                          <a:spcPts val="0"/>
                        </a:spcAft>
                      </a:pPr>
                      <a:r>
                        <a:rPr lang="es-ES" sz="800" dirty="0"/>
                        <a:t>ORD.</a:t>
                      </a:r>
                      <a:endParaRPr lang="es-EC" sz="800" dirty="0">
                        <a:latin typeface="Arial"/>
                        <a:ea typeface="Calibri"/>
                        <a:cs typeface="Times New Roman"/>
                      </a:endParaRPr>
                    </a:p>
                  </a:txBody>
                  <a:tcPr marL="16900" marR="16900" marT="0" marB="0"/>
                </a:tc>
                <a:tc gridSpan="2">
                  <a:txBody>
                    <a:bodyPr/>
                    <a:lstStyle/>
                    <a:p>
                      <a:pPr>
                        <a:lnSpc>
                          <a:spcPct val="115000"/>
                        </a:lnSpc>
                        <a:spcAft>
                          <a:spcPts val="0"/>
                        </a:spcAft>
                      </a:pPr>
                      <a:r>
                        <a:rPr lang="es-ES" sz="800" dirty="0"/>
                        <a:t>INDICADORES</a:t>
                      </a:r>
                      <a:endParaRPr lang="es-EC" sz="800" dirty="0">
                        <a:latin typeface="Arial"/>
                        <a:ea typeface="Calibri"/>
                        <a:cs typeface="Times New Roman"/>
                      </a:endParaRPr>
                    </a:p>
                  </a:txBody>
                  <a:tcPr marL="16900" marR="16900" marT="0" marB="0"/>
                </a:tc>
                <a:tc hMerge="1">
                  <a:txBody>
                    <a:bodyPr/>
                    <a:lstStyle/>
                    <a:p>
                      <a:endParaRPr lang="es-EC"/>
                    </a:p>
                  </a:txBody>
                  <a:tcPr/>
                </a:tc>
                <a:tc>
                  <a:txBody>
                    <a:bodyPr/>
                    <a:lstStyle/>
                    <a:p>
                      <a:pPr>
                        <a:lnSpc>
                          <a:spcPct val="115000"/>
                        </a:lnSpc>
                        <a:spcAft>
                          <a:spcPts val="0"/>
                        </a:spcAft>
                      </a:pPr>
                      <a:r>
                        <a:rPr lang="es-ES" sz="800"/>
                        <a:t>INICIADA</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EN PROCESO</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nSpc>
                          <a:spcPct val="115000"/>
                        </a:lnSpc>
                        <a:spcAft>
                          <a:spcPts val="0"/>
                        </a:spcAft>
                      </a:pPr>
                      <a:r>
                        <a:rPr lang="es-ES" sz="800"/>
                        <a:t>ADQUIRIDA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nSpc>
                          <a:spcPct val="115000"/>
                        </a:lnSpc>
                        <a:spcAft>
                          <a:spcPts val="0"/>
                        </a:spcAft>
                      </a:pPr>
                      <a:r>
                        <a:rPr lang="es-ES" sz="800"/>
                        <a:t>TOTAL</a:t>
                      </a:r>
                      <a:endParaRPr lang="es-EC" sz="800">
                        <a:latin typeface="Arial"/>
                        <a:ea typeface="Calibri"/>
                        <a:cs typeface="Times New Roman"/>
                      </a:endParaRPr>
                    </a:p>
                  </a:txBody>
                  <a:tcPr marL="16900" marR="16900" marT="0" marB="0"/>
                </a:tc>
              </a:tr>
              <a:tr h="144881">
                <a:tc gridSpan="8">
                  <a:txBody>
                    <a:bodyPr/>
                    <a:lstStyle/>
                    <a:p>
                      <a:pPr>
                        <a:lnSpc>
                          <a:spcPct val="115000"/>
                        </a:lnSpc>
                        <a:spcAft>
                          <a:spcPts val="0"/>
                        </a:spcAft>
                      </a:pPr>
                      <a:r>
                        <a:rPr lang="es-ES" sz="800"/>
                        <a:t>LLEGADA</a:t>
                      </a:r>
                      <a:endParaRPr lang="es-EC" sz="80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Times New Roman"/>
                      </a:endParaRPr>
                    </a:p>
                  </a:txBody>
                  <a:tcPr marL="16900" marR="16900" marT="0" marB="0"/>
                </a:tc>
              </a:tr>
              <a:tr h="245452">
                <a:tc>
                  <a:txBody>
                    <a:bodyPr/>
                    <a:lstStyle/>
                    <a:p>
                      <a:pPr>
                        <a:lnSpc>
                          <a:spcPct val="115000"/>
                        </a:lnSpc>
                        <a:spcAft>
                          <a:spcPts val="0"/>
                        </a:spcAft>
                      </a:pPr>
                      <a:r>
                        <a:rPr lang="es-ES" sz="800"/>
                        <a:t>1</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Quiere permanecer  en  la escuela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0</a:t>
                      </a:r>
                      <a:endParaRPr lang="es-EC" sz="800" dirty="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8</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22</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96362">
                <a:tc>
                  <a:txBody>
                    <a:bodyPr/>
                    <a:lstStyle/>
                    <a:p>
                      <a:pP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Se aferra a algún objeto</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2</a:t>
                      </a:r>
                      <a:endParaRPr lang="es-EC" sz="800" dirty="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4</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26</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343632">
                <a:tc>
                  <a:txBody>
                    <a:bodyPr/>
                    <a:lstStyle/>
                    <a:p>
                      <a:pPr>
                        <a:lnSpc>
                          <a:spcPct val="115000"/>
                        </a:lnSpc>
                        <a:spcAft>
                          <a:spcPts val="0"/>
                        </a:spcAft>
                      </a:pPr>
                      <a:r>
                        <a:rPr lang="es-ES" sz="800"/>
                        <a:t>3</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Permanece el familiar algún tiempo con el niño</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0</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343632">
                <a:tc>
                  <a:txBody>
                    <a:bodyPr/>
                    <a:lstStyle/>
                    <a:p>
                      <a:pPr>
                        <a:lnSpc>
                          <a:spcPct val="115000"/>
                        </a:lnSpc>
                        <a:spcAft>
                          <a:spcPts val="0"/>
                        </a:spcAft>
                      </a:pPr>
                      <a:r>
                        <a:rPr lang="es-ES" sz="800"/>
                        <a:t>4.</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Cambió su actitud después de utilizar la guía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2</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28</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44881">
                <a:tc gridSpan="8">
                  <a:txBody>
                    <a:bodyPr/>
                    <a:lstStyle/>
                    <a:p>
                      <a:pPr>
                        <a:lnSpc>
                          <a:spcPct val="115000"/>
                        </a:lnSpc>
                        <a:spcAft>
                          <a:spcPts val="0"/>
                        </a:spcAft>
                      </a:pPr>
                      <a:r>
                        <a:rPr lang="es-ES" sz="800" dirty="0"/>
                        <a:t>ESTANCIA</a:t>
                      </a:r>
                      <a:endParaRPr lang="es-EC" sz="800" dirty="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S" sz="800">
                        <a:latin typeface="Arial"/>
                        <a:ea typeface="Calibri"/>
                        <a:cs typeface="Arial"/>
                      </a:endParaRPr>
                    </a:p>
                  </a:txBody>
                  <a:tcPr marL="16900" marR="16900" marT="0" marB="0"/>
                </a:tc>
              </a:tr>
              <a:tr h="144881">
                <a:tc gridSpan="8">
                  <a:txBody>
                    <a:bodyPr/>
                    <a:lstStyle/>
                    <a:p>
                      <a:pPr>
                        <a:lnSpc>
                          <a:spcPct val="115000"/>
                        </a:lnSpc>
                        <a:spcAft>
                          <a:spcPts val="0"/>
                        </a:spcAft>
                      </a:pPr>
                      <a:r>
                        <a:rPr lang="es-ES" sz="800" dirty="0"/>
                        <a:t>Con respecto a los rincones</a:t>
                      </a:r>
                      <a:endParaRPr lang="es-EC" sz="800" dirty="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S" sz="800">
                        <a:latin typeface="Arial"/>
                        <a:ea typeface="Calibri"/>
                        <a:cs typeface="Arial"/>
                      </a:endParaRPr>
                    </a:p>
                  </a:txBody>
                  <a:tcPr marL="16900" marR="16900" marT="0" marB="0"/>
                </a:tc>
              </a:tr>
              <a:tr h="245452">
                <a:tc>
                  <a:txBody>
                    <a:bodyPr/>
                    <a:lstStyle/>
                    <a:p>
                      <a:pPr>
                        <a:lnSpc>
                          <a:spcPct val="115000"/>
                        </a:lnSpc>
                        <a:spcAft>
                          <a:spcPts val="0"/>
                        </a:spcAft>
                      </a:pPr>
                      <a:r>
                        <a:rPr lang="es-ES" sz="800"/>
                        <a:t>5</a:t>
                      </a:r>
                      <a:endParaRPr lang="es-EC" sz="800">
                        <a:latin typeface="Arial"/>
                        <a:ea typeface="Calibri"/>
                        <a:cs typeface="Times New Roman"/>
                      </a:endParaRPr>
                    </a:p>
                  </a:txBody>
                  <a:tcPr marL="16900" marR="16900" marT="0" marB="0"/>
                </a:tc>
                <a:tc gridSpan="2">
                  <a:txBody>
                    <a:bodyPr/>
                    <a:lstStyle/>
                    <a:p>
                      <a:pPr algn="just">
                        <a:lnSpc>
                          <a:spcPct val="115000"/>
                        </a:lnSpc>
                        <a:spcAft>
                          <a:spcPts val="0"/>
                        </a:spcAft>
                      </a:pPr>
                      <a:r>
                        <a:rPr lang="es-EC" sz="800"/>
                        <a:t>Explora y utiliza el espacio    </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1</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29</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245452">
                <a:tc>
                  <a:txBody>
                    <a:bodyPr/>
                    <a:lstStyle/>
                    <a:p>
                      <a:pPr>
                        <a:lnSpc>
                          <a:spcPct val="115000"/>
                        </a:lnSpc>
                        <a:spcAft>
                          <a:spcPts val="0"/>
                        </a:spcAft>
                      </a:pPr>
                      <a:r>
                        <a:rPr lang="es-ES" sz="800"/>
                        <a:t>6</a:t>
                      </a:r>
                      <a:endParaRPr lang="es-EC" sz="800">
                        <a:latin typeface="Arial"/>
                        <a:ea typeface="Calibri"/>
                        <a:cs typeface="Times New Roman"/>
                      </a:endParaRPr>
                    </a:p>
                  </a:txBody>
                  <a:tcPr marL="16900" marR="16900" marT="0" marB="0"/>
                </a:tc>
                <a:tc gridSpan="2">
                  <a:txBody>
                    <a:bodyPr/>
                    <a:lstStyle/>
                    <a:p>
                      <a:pPr algn="just">
                        <a:lnSpc>
                          <a:spcPct val="115000"/>
                        </a:lnSpc>
                        <a:spcAft>
                          <a:spcPts val="0"/>
                        </a:spcAft>
                      </a:pPr>
                      <a:r>
                        <a:rPr lang="es-EC" sz="800"/>
                        <a:t>Utiliza el rincón de dramatización</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4</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4</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24</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96362">
                <a:tc>
                  <a:txBody>
                    <a:bodyPr/>
                    <a:lstStyle/>
                    <a:p>
                      <a:pPr>
                        <a:lnSpc>
                          <a:spcPct val="115000"/>
                        </a:lnSpc>
                        <a:spcAft>
                          <a:spcPts val="0"/>
                        </a:spcAft>
                      </a:pPr>
                      <a:r>
                        <a:rPr lang="es-ES" sz="800"/>
                        <a:t>7</a:t>
                      </a:r>
                      <a:endParaRPr lang="es-EC" sz="800">
                        <a:latin typeface="Arial"/>
                        <a:ea typeface="Calibri"/>
                        <a:cs typeface="Times New Roman"/>
                      </a:endParaRPr>
                    </a:p>
                  </a:txBody>
                  <a:tcPr marL="16900" marR="16900" marT="0" marB="0"/>
                </a:tc>
                <a:tc gridSpan="2">
                  <a:txBody>
                    <a:bodyPr/>
                    <a:lstStyle/>
                    <a:p>
                      <a:pPr algn="just">
                        <a:lnSpc>
                          <a:spcPct val="115000"/>
                        </a:lnSpc>
                        <a:spcAft>
                          <a:spcPts val="0"/>
                        </a:spcAft>
                      </a:pPr>
                      <a:r>
                        <a:rPr lang="es-EC" sz="800"/>
                        <a:t>Utiliza el rincón de lectura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1</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1</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30</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96362">
                <a:tc>
                  <a:txBody>
                    <a:bodyPr/>
                    <a:lstStyle/>
                    <a:p>
                      <a:pPr>
                        <a:lnSpc>
                          <a:spcPct val="115000"/>
                        </a:lnSpc>
                        <a:spcAft>
                          <a:spcPts val="0"/>
                        </a:spcAft>
                      </a:pPr>
                      <a:r>
                        <a:rPr lang="es-ES" sz="800"/>
                        <a:t>8</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C" sz="800"/>
                        <a:t>Utiliza los juguetes del aula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283464">
                <a:tc>
                  <a:txBody>
                    <a:bodyPr/>
                    <a:lstStyle/>
                    <a:p>
                      <a:pPr>
                        <a:lnSpc>
                          <a:spcPct val="115000"/>
                        </a:lnSpc>
                        <a:spcAft>
                          <a:spcPts val="0"/>
                        </a:spcAft>
                      </a:pPr>
                      <a:r>
                        <a:rPr lang="es-ES" sz="800"/>
                        <a:t>9</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C" sz="800"/>
                        <a:t>Comparte los juguetes</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endParaRPr lang="es-EC"/>
                    </a:p>
                  </a:txBody>
                  <a:tcPr marL="16900" marR="16900" marT="0" marB="0"/>
                </a:tc>
                <a:tc gridSpan="2">
                  <a:txBody>
                    <a:bodyPr/>
                    <a:lstStyle/>
                    <a:p>
                      <a:pPr algn="ctr">
                        <a:lnSpc>
                          <a:spcPct val="115000"/>
                        </a:lnSpc>
                        <a:spcAft>
                          <a:spcPts val="0"/>
                        </a:spcAft>
                      </a:pPr>
                      <a:endParaRPr lang="es-ES" sz="800">
                        <a:latin typeface="Arial"/>
                        <a:ea typeface="Calibri"/>
                        <a:cs typeface="Arial"/>
                      </a:endParaRPr>
                    </a:p>
                  </a:txBody>
                  <a:tcPr marL="16900" marR="16900" marT="0" marB="0"/>
                </a:tc>
                <a:tc hMerge="1">
                  <a:txBody>
                    <a:bodyPr/>
                    <a:lstStyle/>
                    <a:p>
                      <a:endParaRPr lang="es-EC"/>
                    </a:p>
                  </a:txBody>
                  <a:tcPr/>
                </a:tc>
                <a:tc gridSpan="2">
                  <a:txBody>
                    <a:bodyPr/>
                    <a:lstStyle/>
                    <a:p>
                      <a:pPr algn="ctr">
                        <a:lnSpc>
                          <a:spcPct val="115000"/>
                        </a:lnSpc>
                        <a:spcAft>
                          <a:spcPts val="0"/>
                        </a:spcAft>
                      </a:pPr>
                      <a:endParaRPr lang="es-ES" sz="800" dirty="0">
                        <a:latin typeface="Arial"/>
                        <a:ea typeface="Calibri"/>
                        <a:cs typeface="Arial"/>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44881">
                <a:tc gridSpan="8">
                  <a:txBody>
                    <a:bodyPr/>
                    <a:lstStyle/>
                    <a:p>
                      <a:pPr>
                        <a:lnSpc>
                          <a:spcPct val="115000"/>
                        </a:lnSpc>
                        <a:spcAft>
                          <a:spcPts val="0"/>
                        </a:spcAft>
                      </a:pPr>
                      <a:r>
                        <a:rPr lang="es-EC" sz="800"/>
                        <a:t>Con respecto al material</a:t>
                      </a:r>
                      <a:endParaRPr lang="es-EC" sz="80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Arial"/>
                      </a:endParaRPr>
                    </a:p>
                  </a:txBody>
                  <a:tcPr marL="16900" marR="16900" marT="0" marB="0"/>
                </a:tc>
              </a:tr>
              <a:tr h="245452">
                <a:tc>
                  <a:txBody>
                    <a:bodyPr/>
                    <a:lstStyle/>
                    <a:p>
                      <a:pPr>
                        <a:lnSpc>
                          <a:spcPct val="115000"/>
                        </a:lnSpc>
                        <a:spcAft>
                          <a:spcPts val="0"/>
                        </a:spcAft>
                      </a:pPr>
                      <a:r>
                        <a:rPr lang="es-ES" sz="800"/>
                        <a:t>10</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Explora y utiliza los objetos de clase</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dirty="0"/>
                        <a:t>0</a:t>
                      </a:r>
                      <a:endParaRPr lang="es-EC" sz="800" dirty="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96362">
                <a:tc>
                  <a:txBody>
                    <a:bodyPr/>
                    <a:lstStyle/>
                    <a:p>
                      <a:pPr>
                        <a:lnSpc>
                          <a:spcPct val="115000"/>
                        </a:lnSpc>
                        <a:spcAft>
                          <a:spcPts val="0"/>
                        </a:spcAft>
                      </a:pPr>
                      <a:r>
                        <a:rPr lang="es-ES" sz="800"/>
                        <a:t>11</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Se lleva objetos a su casa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dirty="0"/>
                        <a:t>30</a:t>
                      </a:r>
                      <a:endParaRPr lang="es-EC" sz="800" dirty="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44881">
                <a:tc>
                  <a:txBody>
                    <a:bodyPr/>
                    <a:lstStyle/>
                    <a:p>
                      <a:pPr>
                        <a:lnSpc>
                          <a:spcPct val="115000"/>
                        </a:lnSpc>
                        <a:spcAft>
                          <a:spcPts val="0"/>
                        </a:spcAft>
                      </a:pPr>
                      <a:r>
                        <a:rPr lang="es-ES" sz="800"/>
                        <a:t>12</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Cuida el material</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7</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21</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245452">
                <a:tc>
                  <a:txBody>
                    <a:bodyPr/>
                    <a:lstStyle/>
                    <a:p>
                      <a:pPr>
                        <a:lnSpc>
                          <a:spcPct val="115000"/>
                        </a:lnSpc>
                        <a:spcAft>
                          <a:spcPts val="0"/>
                        </a:spcAft>
                      </a:pPr>
                      <a:r>
                        <a:rPr lang="es-ES" sz="800"/>
                        <a:t>13</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S" sz="800"/>
                        <a:t>Recoge los materiales antes de salir</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38</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44881">
                <a:tc gridSpan="8">
                  <a:txBody>
                    <a:bodyPr/>
                    <a:lstStyle/>
                    <a:p>
                      <a:pPr>
                        <a:lnSpc>
                          <a:spcPct val="115000"/>
                        </a:lnSpc>
                        <a:spcAft>
                          <a:spcPts val="0"/>
                        </a:spcAft>
                      </a:pPr>
                      <a:r>
                        <a:rPr lang="es-EC" sz="800"/>
                        <a:t>Con respecto a los otros niños</a:t>
                      </a:r>
                      <a:endParaRPr lang="es-EC" sz="80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endParaRPr lang="es-EC" sz="800">
                        <a:latin typeface="Arial"/>
                        <a:ea typeface="Calibri"/>
                        <a:cs typeface="Arial"/>
                      </a:endParaRPr>
                    </a:p>
                  </a:txBody>
                  <a:tcPr marL="16900" marR="16900" marT="0" marB="0"/>
                </a:tc>
              </a:tr>
              <a:tr h="245452">
                <a:tc>
                  <a:txBody>
                    <a:bodyPr/>
                    <a:lstStyle/>
                    <a:p>
                      <a:pPr>
                        <a:lnSpc>
                          <a:spcPct val="115000"/>
                        </a:lnSpc>
                        <a:spcAft>
                          <a:spcPts val="0"/>
                        </a:spcAft>
                      </a:pPr>
                      <a:r>
                        <a:rPr lang="es-ES" sz="800"/>
                        <a:t>14</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C" sz="800"/>
                        <a:t>Se relaciona normalmente</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1</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29</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47271">
                <a:tc>
                  <a:txBody>
                    <a:bodyPr/>
                    <a:lstStyle/>
                    <a:p>
                      <a:pPr>
                        <a:lnSpc>
                          <a:spcPct val="115000"/>
                        </a:lnSpc>
                        <a:spcAft>
                          <a:spcPts val="0"/>
                        </a:spcAft>
                      </a:pPr>
                      <a:r>
                        <a:rPr lang="es-ES" sz="800"/>
                        <a:t>15</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C" sz="800"/>
                        <a:t>Se muestra agresivo</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1</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1</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31</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44881">
                <a:tc>
                  <a:txBody>
                    <a:bodyPr/>
                    <a:lstStyle/>
                    <a:p>
                      <a:pPr>
                        <a:lnSpc>
                          <a:spcPct val="115000"/>
                        </a:lnSpc>
                        <a:spcAft>
                          <a:spcPts val="0"/>
                        </a:spcAft>
                      </a:pPr>
                      <a:r>
                        <a:rPr lang="es-ES" sz="800"/>
                        <a:t>16</a:t>
                      </a:r>
                      <a:endParaRPr lang="es-EC" sz="800">
                        <a:latin typeface="Arial"/>
                        <a:ea typeface="Calibri"/>
                        <a:cs typeface="Times New Roman"/>
                      </a:endParaRPr>
                    </a:p>
                  </a:txBody>
                  <a:tcPr marL="16900" marR="16900" marT="0" marB="0"/>
                </a:tc>
                <a:tc gridSpan="2">
                  <a:txBody>
                    <a:bodyPr/>
                    <a:lstStyle/>
                    <a:p>
                      <a:pPr>
                        <a:lnSpc>
                          <a:spcPct val="115000"/>
                        </a:lnSpc>
                        <a:spcAft>
                          <a:spcPts val="0"/>
                        </a:spcAft>
                      </a:pPr>
                      <a:r>
                        <a:rPr lang="es-EC" sz="800"/>
                        <a:t>Se aísla</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1</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r>
                        <a:rPr lang="es-ES" sz="800"/>
                        <a:t>0</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31</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a:t>32</a:t>
                      </a:r>
                      <a:endParaRPr lang="es-EC" sz="800">
                        <a:latin typeface="Arial"/>
                        <a:ea typeface="Calibri"/>
                        <a:cs typeface="Times New Roman"/>
                      </a:endParaRPr>
                    </a:p>
                  </a:txBody>
                  <a:tcPr marL="16900" marR="16900" marT="0" marB="0"/>
                </a:tc>
              </a:tr>
              <a:tr h="144881">
                <a:tc gridSpan="8">
                  <a:txBody>
                    <a:bodyPr/>
                    <a:lstStyle/>
                    <a:p>
                      <a:pPr>
                        <a:lnSpc>
                          <a:spcPct val="115000"/>
                        </a:lnSpc>
                        <a:spcAft>
                          <a:spcPts val="0"/>
                        </a:spcAft>
                      </a:pPr>
                      <a:r>
                        <a:rPr lang="es-ES" sz="800"/>
                        <a:t>Con respecto a los esfínteres</a:t>
                      </a:r>
                      <a:endParaRPr lang="es-EC" sz="800">
                        <a:latin typeface="Arial"/>
                        <a:ea typeface="Calibri"/>
                        <a:cs typeface="Times New Roman"/>
                      </a:endParaRPr>
                    </a:p>
                  </a:txBody>
                  <a:tcPr marL="16900" marR="169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47271">
                <a:tc>
                  <a:txBody>
                    <a:bodyPr/>
                    <a:lstStyle/>
                    <a:p>
                      <a:pPr>
                        <a:lnSpc>
                          <a:spcPct val="115000"/>
                        </a:lnSpc>
                        <a:spcAft>
                          <a:spcPts val="0"/>
                        </a:spcAft>
                      </a:pPr>
                      <a:r>
                        <a:rPr lang="es-ES" sz="800"/>
                        <a:t>17</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C" sz="800"/>
                        <a:t>Utiliza mucho el baño</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28</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96362">
                <a:tc>
                  <a:txBody>
                    <a:bodyPr/>
                    <a:lstStyle/>
                    <a:p>
                      <a:pPr>
                        <a:lnSpc>
                          <a:spcPct val="115000"/>
                        </a:lnSpc>
                        <a:spcAft>
                          <a:spcPts val="0"/>
                        </a:spcAft>
                      </a:pPr>
                      <a:r>
                        <a:rPr lang="es-ES" sz="800"/>
                        <a:t>18</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C" sz="800"/>
                        <a:t>Controla los esfínteres</a:t>
                      </a:r>
                      <a:endParaRPr lang="es-EC" sz="800">
                        <a:latin typeface="Arial"/>
                        <a:ea typeface="Calibri"/>
                        <a:cs typeface="Times New Roman"/>
                      </a:endParaRPr>
                    </a:p>
                  </a:txBody>
                  <a:tcPr marL="16900" marR="16900" marT="0" marB="0"/>
                </a:tc>
                <a:tc gridSpan="2">
                  <a:txBody>
                    <a:bodyPr/>
                    <a:lstStyle/>
                    <a:p>
                      <a:pPr algn="ctr">
                        <a:lnSpc>
                          <a:spcPct val="115000"/>
                        </a:lnSpc>
                        <a:spcAft>
                          <a:spcPts val="0"/>
                        </a:spcAft>
                      </a:pP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a:t>
                      </a:r>
                      <a:endParaRPr lang="es-EC" sz="800">
                        <a:latin typeface="Arial"/>
                        <a:ea typeface="Calibri"/>
                        <a:cs typeface="Times New Roman"/>
                      </a:endParaRPr>
                    </a:p>
                  </a:txBody>
                  <a:tcPr marL="16900" marR="16900" marT="0" marB="0"/>
                </a:tc>
                <a:tc hMerge="1">
                  <a:txBody>
                    <a:bodyPr/>
                    <a:lstStyle/>
                    <a:p>
                      <a:endParaRPr lang="es-EC"/>
                    </a:p>
                  </a:txBody>
                  <a:tcPr/>
                </a:tc>
                <a:tc gridSpan="2">
                  <a:txBody>
                    <a:bodyPr/>
                    <a:lstStyle/>
                    <a:p>
                      <a:pPr algn="ctr">
                        <a:lnSpc>
                          <a:spcPct val="115000"/>
                        </a:lnSpc>
                        <a:spcAft>
                          <a:spcPts val="0"/>
                        </a:spcAft>
                      </a:pPr>
                      <a:r>
                        <a:rPr lang="es-ES" sz="800"/>
                        <a:t>28</a:t>
                      </a:r>
                      <a:endParaRPr lang="es-EC" sz="800">
                        <a:latin typeface="Arial"/>
                        <a:ea typeface="Calibri"/>
                        <a:cs typeface="Times New Roman"/>
                      </a:endParaRPr>
                    </a:p>
                  </a:txBody>
                  <a:tcPr marL="16900" marR="16900" marT="0" marB="0"/>
                </a:tc>
                <a:tc hMerge="1">
                  <a:txBody>
                    <a:bodyPr/>
                    <a:lstStyle/>
                    <a:p>
                      <a:endParaRPr lang="es-EC"/>
                    </a:p>
                  </a:txBody>
                  <a:tcPr/>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r h="144881">
                <a:tc>
                  <a:txBody>
                    <a:bodyPr/>
                    <a:lstStyle/>
                    <a:p>
                      <a:pPr>
                        <a:lnSpc>
                          <a:spcPct val="115000"/>
                        </a:lnSpc>
                        <a:spcAft>
                          <a:spcPts val="0"/>
                        </a:spcAft>
                      </a:pPr>
                      <a:endParaRPr lang="es-ES" sz="800">
                        <a:latin typeface="Arial"/>
                        <a:ea typeface="Calibri"/>
                        <a:cs typeface="Arial"/>
                      </a:endParaRPr>
                    </a:p>
                  </a:txBody>
                  <a:tcPr marL="16900" marR="16900" marT="0" marB="0"/>
                </a:tc>
                <a:tc>
                  <a:txBody>
                    <a:bodyPr/>
                    <a:lstStyle/>
                    <a:p>
                      <a:pPr>
                        <a:lnSpc>
                          <a:spcPct val="115000"/>
                        </a:lnSpc>
                        <a:spcAft>
                          <a:spcPts val="0"/>
                        </a:spcAft>
                      </a:pPr>
                      <a:r>
                        <a:rPr lang="es-EC" sz="800"/>
                        <a:t>TOTAL</a:t>
                      </a:r>
                      <a:endParaRPr lang="es-EC" sz="800">
                        <a:latin typeface="Arial"/>
                        <a:ea typeface="Calibri"/>
                        <a:cs typeface="Times New Roman"/>
                      </a:endParaRPr>
                    </a:p>
                  </a:txBody>
                  <a:tcPr marL="16900" marR="16900" marT="0" marB="0"/>
                </a:tc>
                <a:tc>
                  <a:txBody>
                    <a:bodyPr/>
                    <a:lstStyle/>
                    <a:p>
                      <a:pPr>
                        <a:lnSpc>
                          <a:spcPct val="115000"/>
                        </a:lnSpc>
                        <a:spcAft>
                          <a:spcPts val="0"/>
                        </a:spcAft>
                      </a:pP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S" sz="800"/>
                        <a:t>3%</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S" sz="800"/>
                        <a:t>1</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S" sz="800"/>
                        <a:t>3%</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S" sz="800"/>
                        <a:t>30</a:t>
                      </a:r>
                      <a:endParaRPr lang="es-EC" sz="800">
                        <a:latin typeface="Arial"/>
                        <a:ea typeface="Calibri"/>
                        <a:cs typeface="Times New Roman"/>
                      </a:endParaRPr>
                    </a:p>
                  </a:txBody>
                  <a:tcPr marL="16900" marR="16900" marT="0" marB="0"/>
                </a:tc>
                <a:tc>
                  <a:txBody>
                    <a:bodyPr/>
                    <a:lstStyle/>
                    <a:p>
                      <a:pPr>
                        <a:lnSpc>
                          <a:spcPct val="115000"/>
                        </a:lnSpc>
                        <a:spcAft>
                          <a:spcPts val="0"/>
                        </a:spcAft>
                      </a:pPr>
                      <a:r>
                        <a:rPr lang="es-ES" sz="800"/>
                        <a:t>94%</a:t>
                      </a:r>
                      <a:endParaRPr lang="es-EC" sz="800">
                        <a:latin typeface="Arial"/>
                        <a:ea typeface="Calibri"/>
                        <a:cs typeface="Times New Roman"/>
                      </a:endParaRPr>
                    </a:p>
                  </a:txBody>
                  <a:tcPr marL="16900" marR="16900" marT="0" marB="0"/>
                </a:tc>
                <a:tc>
                  <a:txBody>
                    <a:bodyPr/>
                    <a:lstStyle/>
                    <a:p>
                      <a:pPr algn="ctr">
                        <a:lnSpc>
                          <a:spcPct val="115000"/>
                        </a:lnSpc>
                        <a:spcAft>
                          <a:spcPts val="0"/>
                        </a:spcAft>
                      </a:pPr>
                      <a:r>
                        <a:rPr lang="es-ES" sz="800" dirty="0"/>
                        <a:t>32</a:t>
                      </a:r>
                      <a:endParaRPr lang="es-EC" sz="800" dirty="0">
                        <a:latin typeface="Arial"/>
                        <a:ea typeface="Calibri"/>
                        <a:cs typeface="Times New Roman"/>
                      </a:endParaRPr>
                    </a:p>
                  </a:txBody>
                  <a:tcPr marL="16900" marR="16900" marT="0" marB="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912" y="404664"/>
            <a:ext cx="2520280" cy="307777"/>
          </a:xfrm>
          <a:prstGeom prst="rect">
            <a:avLst/>
          </a:prstGeom>
          <a:ln>
            <a:solidFill>
              <a:srgbClr val="FFFF00"/>
            </a:solidFill>
          </a:ln>
          <a:effectLst>
            <a:glow rad="228600">
              <a:schemeClr val="accent1">
                <a:satMod val="175000"/>
                <a:alpha val="40000"/>
              </a:schemeClr>
            </a:glow>
            <a:outerShdw blurRad="76200" dist="50800" dir="5400000" rotWithShape="0">
              <a:srgbClr val="4E3B30">
                <a:alpha val="60000"/>
              </a:srgb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altLang="es-EC" sz="1400" b="1" i="0" u="none" strike="noStrike" cap="none" normalizeH="0" baseline="0" dirty="0" smtClean="0" bmk="_Toc389470609">
                <a:ln>
                  <a:noFill/>
                </a:ln>
                <a:solidFill>
                  <a:schemeClr val="accent3">
                    <a:lumMod val="50000"/>
                  </a:schemeClr>
                </a:solidFill>
                <a:effectLst>
                  <a:glow rad="228600">
                    <a:schemeClr val="accent1">
                      <a:satMod val="175000"/>
                      <a:alpha val="40000"/>
                    </a:schemeClr>
                  </a:glow>
                </a:effectLst>
                <a:latin typeface="Arial" pitchFamily="34" charset="0"/>
                <a:ea typeface="Times New Roman" pitchFamily="18" charset="0"/>
                <a:cs typeface="Times New Roman" pitchFamily="18" charset="0"/>
              </a:rPr>
              <a:t>ANÁLISIS COMPARATIVO</a:t>
            </a:r>
            <a:endParaRPr kumimoji="0" lang="es-EC" altLang="es-EC" sz="1400" b="0" i="0" u="none" strike="noStrike" cap="none" normalizeH="0" baseline="0" dirty="0" smtClean="0">
              <a:ln>
                <a:noFill/>
              </a:ln>
              <a:solidFill>
                <a:schemeClr val="accent3">
                  <a:lumMod val="50000"/>
                </a:schemeClr>
              </a:solidFill>
              <a:effectLst>
                <a:glow rad="228600">
                  <a:schemeClr val="accent1">
                    <a:satMod val="175000"/>
                    <a:alpha val="40000"/>
                  </a:schemeClr>
                </a:glow>
              </a:effectLst>
              <a:latin typeface="Arial" pitchFamily="34" charset="0"/>
            </a:endParaRPr>
          </a:p>
        </p:txBody>
      </p:sp>
      <p:graphicFrame>
        <p:nvGraphicFramePr>
          <p:cNvPr id="3" name="2 Gráfico"/>
          <p:cNvGraphicFramePr/>
          <p:nvPr>
            <p:extLst>
              <p:ext uri="{D42A27DB-BD31-4B8C-83A1-F6EECF244321}">
                <p14:modId xmlns:p14="http://schemas.microsoft.com/office/powerpoint/2010/main" val="1763516518"/>
              </p:ext>
            </p:extLst>
          </p:nvPr>
        </p:nvGraphicFramePr>
        <p:xfrm>
          <a:off x="1889956" y="758897"/>
          <a:ext cx="5292080"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a:spLocks noChangeArrowheads="1"/>
          </p:cNvSpPr>
          <p:nvPr/>
        </p:nvSpPr>
        <p:spPr bwMode="auto">
          <a:xfrm>
            <a:off x="683568" y="4287289"/>
            <a:ext cx="80648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C"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ANÁLISIS SIN</a:t>
            </a:r>
            <a:r>
              <a:rPr kumimoji="0" lang="es-ES" altLang="es-EC" sz="1600" b="1" i="0" u="none" strike="noStrike" cap="none" normalizeH="0" dirty="0" smtClean="0">
                <a:ln>
                  <a:noFill/>
                </a:ln>
                <a:solidFill>
                  <a:schemeClr val="tx1"/>
                </a:solidFill>
                <a:effectLst/>
                <a:latin typeface="Arial" pitchFamily="34" charset="0"/>
                <a:ea typeface="Calibri" pitchFamily="34" charset="0"/>
                <a:cs typeface="Arial" pitchFamily="34" charset="0"/>
              </a:rPr>
              <a:t> RINCONES:</a:t>
            </a:r>
            <a:endParaRPr kumimoji="0" lang="es-ES" altLang="es-EC" sz="1600" b="0" i="0" u="none" strike="noStrike" cap="none" normalizeH="0" baseline="0" dirty="0" smtClean="0">
              <a:ln>
                <a:noFill/>
              </a:ln>
              <a:solidFill>
                <a:schemeClr val="tx1"/>
              </a:solidFill>
              <a:effectLst/>
              <a:latin typeface="Arial" pitchFamily="34" charset="0"/>
              <a:ea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C" sz="1600" b="0" i="0" u="none" strike="noStrike" cap="none" normalizeH="0" baseline="0" dirty="0" smtClean="0">
                <a:ln>
                  <a:noFill/>
                </a:ln>
                <a:solidFill>
                  <a:schemeClr val="tx1"/>
                </a:solidFill>
                <a:effectLst/>
                <a:latin typeface="Arial" pitchFamily="34" charset="0"/>
                <a:ea typeface="Calibri" pitchFamily="34" charset="0"/>
              </a:rPr>
              <a:t>Como se puede evidenciar en la ficha de observación realizada sin rincones</a:t>
            </a:r>
            <a:r>
              <a:rPr kumimoji="0" lang="es-ES" altLang="es-EC" sz="1600" b="0" i="0" u="none" strike="noStrike" cap="none" normalizeH="0" dirty="0" smtClean="0">
                <a:ln>
                  <a:noFill/>
                </a:ln>
                <a:solidFill>
                  <a:schemeClr val="tx1"/>
                </a:solidFill>
                <a:effectLst/>
                <a:latin typeface="Arial" pitchFamily="34" charset="0"/>
                <a:ea typeface="Calibri" pitchFamily="34" charset="0"/>
              </a:rPr>
              <a:t> </a:t>
            </a:r>
            <a:r>
              <a:rPr kumimoji="0" lang="es-ES" altLang="es-EC" sz="1600" b="0" i="0" u="none" strike="noStrike" cap="none" normalizeH="0" baseline="0" dirty="0" smtClean="0">
                <a:ln>
                  <a:noFill/>
                </a:ln>
                <a:solidFill>
                  <a:schemeClr val="tx1"/>
                </a:solidFill>
                <a:effectLst/>
                <a:latin typeface="Arial" pitchFamily="34" charset="0"/>
                <a:ea typeface="Calibri" pitchFamily="34" charset="0"/>
              </a:rPr>
              <a:t>e</a:t>
            </a:r>
            <a:r>
              <a:rPr lang="es-ES" altLang="es-EC" sz="1600" dirty="0" smtClean="0">
                <a:latin typeface="Arial" pitchFamily="34" charset="0"/>
                <a:ea typeface="Calibri" pitchFamily="34" charset="0"/>
              </a:rPr>
              <a:t>l </a:t>
            </a:r>
            <a:r>
              <a:rPr kumimoji="0" lang="es-ES" altLang="es-EC" sz="1600" b="0" i="0" u="none" strike="noStrike" cap="none" normalizeH="0" baseline="0" dirty="0" smtClean="0">
                <a:ln>
                  <a:noFill/>
                </a:ln>
                <a:solidFill>
                  <a:schemeClr val="tx1"/>
                </a:solidFill>
                <a:effectLst/>
                <a:latin typeface="Arial" pitchFamily="34" charset="0"/>
                <a:ea typeface="Calibri" pitchFamily="34" charset="0"/>
              </a:rPr>
              <a:t>porcentaje es 41 %.de los niños en el indicador iniciada, el 25 % en el indicador en proceso,</a:t>
            </a:r>
            <a:r>
              <a:rPr kumimoji="0" lang="es-ES" altLang="es-EC" sz="1600" b="0" i="0" u="none" strike="noStrike" cap="none" normalizeH="0" dirty="0" smtClean="0">
                <a:ln>
                  <a:noFill/>
                </a:ln>
                <a:solidFill>
                  <a:schemeClr val="tx1"/>
                </a:solidFill>
                <a:effectLst/>
                <a:latin typeface="Arial" pitchFamily="34" charset="0"/>
                <a:ea typeface="Calibri" pitchFamily="34" charset="0"/>
              </a:rPr>
              <a:t> </a:t>
            </a:r>
            <a:r>
              <a:rPr kumimoji="0" lang="es-ES" altLang="es-EC" sz="1600" b="0" i="0" u="none" strike="noStrike" cap="none" normalizeH="0" baseline="0" dirty="0" smtClean="0">
                <a:ln>
                  <a:noFill/>
                </a:ln>
                <a:solidFill>
                  <a:schemeClr val="tx1"/>
                </a:solidFill>
                <a:effectLst/>
                <a:latin typeface="Arial" pitchFamily="34" charset="0"/>
                <a:ea typeface="Calibri" pitchFamily="34" charset="0"/>
              </a:rPr>
              <a:t>el 34 % en el indicador adquirido, en la ficha final con rincones el porcentaje es del 3 % que se ubica en el indicador iniciada, el 3 % en el indicador en</a:t>
            </a:r>
            <a:r>
              <a:rPr kumimoji="0" lang="es-ES" altLang="es-EC" sz="1600" b="0" i="0" u="none" strike="noStrike" cap="none" normalizeH="0" dirty="0" smtClean="0">
                <a:ln>
                  <a:noFill/>
                </a:ln>
                <a:solidFill>
                  <a:schemeClr val="tx1"/>
                </a:solidFill>
                <a:effectLst/>
                <a:latin typeface="Arial" pitchFamily="34" charset="0"/>
                <a:ea typeface="Calibri" pitchFamily="34" charset="0"/>
              </a:rPr>
              <a:t> proceso </a:t>
            </a:r>
            <a:r>
              <a:rPr kumimoji="0" lang="es-ES" altLang="es-EC" sz="1600" b="0" i="0" u="none" strike="noStrike" cap="none" normalizeH="0" baseline="0" dirty="0" smtClean="0">
                <a:ln>
                  <a:noFill/>
                </a:ln>
                <a:solidFill>
                  <a:schemeClr val="tx1"/>
                </a:solidFill>
                <a:effectLst/>
                <a:latin typeface="Arial" pitchFamily="34" charset="0"/>
                <a:ea typeface="Calibri" pitchFamily="34" charset="0"/>
              </a:rPr>
              <a:t>y el 94 % en el indicador adquirida, consecuentemente el porcentaje de adaptación de los niños mediante la utilización de los rincones de aula es del 60 %</a:t>
            </a:r>
            <a:r>
              <a:rPr lang="es-EC" altLang="es-EC" sz="1600" dirty="0" smtClean="0">
                <a:latin typeface="Arial" pitchFamily="34" charset="0"/>
              </a:rPr>
              <a:t>.</a:t>
            </a:r>
            <a:endParaRPr kumimoji="0" lang="es-EC" altLang="es-EC" sz="16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09919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Rectángulo"/>
          <p:cNvSpPr>
            <a:spLocks noChangeArrowheads="1"/>
          </p:cNvSpPr>
          <p:nvPr/>
        </p:nvSpPr>
        <p:spPr bwMode="auto">
          <a:xfrm>
            <a:off x="323528" y="1772816"/>
            <a:ext cx="8534400" cy="3970318"/>
          </a:xfrm>
          <a:prstGeom prst="rect">
            <a:avLst/>
          </a:prstGeom>
          <a:ln>
            <a:headEnd/>
            <a:tailEnd/>
          </a:ln>
          <a:effectLst>
            <a:glow rad="228600">
              <a:schemeClr val="accent1">
                <a:satMod val="175000"/>
                <a:alpha val="40000"/>
              </a:schemeClr>
            </a:glow>
            <a:outerShdw blurRad="76200" dist="50800" dir="5400000" rotWithShape="0">
              <a:srgbClr val="4E3B30">
                <a:alpha val="60000"/>
              </a:srgbClr>
            </a:outerShdw>
          </a:effectLst>
        </p:spPr>
        <p:style>
          <a:lnRef idx="0">
            <a:schemeClr val="accent1"/>
          </a:lnRef>
          <a:fillRef idx="3">
            <a:schemeClr val="accent1"/>
          </a:fillRef>
          <a:effectRef idx="3">
            <a:schemeClr val="accent1"/>
          </a:effectRef>
          <a:fontRef idx="minor">
            <a:schemeClr val="lt1"/>
          </a:fontRef>
        </p:style>
        <p:txBody>
          <a:bodyPr>
            <a:spAutoFit/>
          </a:bodyPr>
          <a:lstStyle/>
          <a:p>
            <a:pPr algn="ctr"/>
            <a:r>
              <a:rPr lang="es-ES" sz="6600" b="1" dirty="0">
                <a:solidFill>
                  <a:srgbClr val="800000"/>
                </a:solidFill>
              </a:rPr>
              <a:t>CAPÍTULO </a:t>
            </a:r>
            <a:r>
              <a:rPr lang="es-ES" sz="6600" b="1" dirty="0" smtClean="0">
                <a:solidFill>
                  <a:srgbClr val="800000"/>
                </a:solidFill>
              </a:rPr>
              <a:t>V</a:t>
            </a:r>
          </a:p>
          <a:p>
            <a:pPr algn="ctr"/>
            <a:endParaRPr lang="es-ES" sz="6600" b="1" dirty="0">
              <a:solidFill>
                <a:srgbClr val="800000"/>
              </a:solidFill>
            </a:endParaRPr>
          </a:p>
          <a:p>
            <a:pPr algn="ctr"/>
            <a:r>
              <a:rPr lang="es-ES" sz="6000" b="1" dirty="0">
                <a:solidFill>
                  <a:srgbClr val="800000"/>
                </a:solidFill>
              </a:rPr>
              <a:t>CONCLUSIONES </a:t>
            </a:r>
            <a:endParaRPr lang="es-ES" sz="6000" b="1" dirty="0" smtClean="0">
              <a:solidFill>
                <a:srgbClr val="800000"/>
              </a:solidFill>
            </a:endParaRPr>
          </a:p>
          <a:p>
            <a:pPr algn="ctr"/>
            <a:r>
              <a:rPr lang="es-ES" sz="6000" b="1" dirty="0" smtClean="0">
                <a:solidFill>
                  <a:srgbClr val="800000"/>
                </a:solidFill>
              </a:rPr>
              <a:t>Y </a:t>
            </a:r>
            <a:r>
              <a:rPr lang="es-ES" sz="6000" b="1" dirty="0">
                <a:solidFill>
                  <a:srgbClr val="800000"/>
                </a:solidFill>
              </a:rPr>
              <a:t>RECOMENDACIONES</a:t>
            </a:r>
            <a:endParaRPr lang="es-EC" sz="6000" dirty="0">
              <a:solidFill>
                <a:srgbClr val="8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323850" y="31649"/>
            <a:ext cx="8459788" cy="6591508"/>
          </a:xfrm>
          <a:prstGeom prst="rect">
            <a:avLst/>
          </a:prstGeom>
          <a:noFill/>
          <a:ln w="9525">
            <a:noFill/>
            <a:miter lim="800000"/>
            <a:headEnd/>
            <a:tailEnd/>
          </a:ln>
        </p:spPr>
        <p:txBody>
          <a:bodyPr tIns="126960" bIns="0" anchor="ctr">
            <a:spAutoFit/>
          </a:bodyPr>
          <a:lstStyle/>
          <a:p>
            <a:pPr algn="ctr" eaLnBrk="0" hangingPunct="0"/>
            <a:r>
              <a:rPr lang="es-ES" sz="2000" b="1" dirty="0" smtClean="0">
                <a:solidFill>
                  <a:srgbClr val="800000"/>
                </a:solidFill>
                <a:ea typeface="Times New Roman" pitchFamily="18" charset="0"/>
                <a:cs typeface="Arial" charset="0"/>
              </a:rPr>
              <a:t>CONCLUSIONES</a:t>
            </a:r>
          </a:p>
          <a:p>
            <a:pPr algn="just"/>
            <a:r>
              <a:rPr lang="es-EC" sz="2000" dirty="0" smtClean="0"/>
              <a:t>La </a:t>
            </a:r>
            <a:r>
              <a:rPr lang="es-PE" sz="2000" dirty="0" smtClean="0"/>
              <a:t>Aplicación de la Guia Didáctica de  Rincones de Aula “Mi Nueva Casa”, a través de juegos de construcción, permitió que el 100 % de los niños  se olviden que están en un lugar distinto al que hasta hoy han vivido, al utilizar diferentes juegos han desarrollado destrezas motrices y aprendieron a compartir las cosas, situaciones que al inicio no lo hacían.</a:t>
            </a:r>
            <a:endParaRPr lang="es-EC" sz="2000" dirty="0" smtClean="0"/>
          </a:p>
          <a:p>
            <a:r>
              <a:rPr lang="es-PE" sz="2000" dirty="0" smtClean="0"/>
              <a:t> </a:t>
            </a:r>
            <a:endParaRPr lang="es-EC" sz="2000" dirty="0" smtClean="0"/>
          </a:p>
          <a:p>
            <a:pPr algn="just"/>
            <a:r>
              <a:rPr lang="es-PE" sz="2000" dirty="0" smtClean="0"/>
              <a:t>Determinar </a:t>
            </a:r>
            <a:r>
              <a:rPr lang="es-EC" sz="2000" dirty="0" smtClean="0"/>
              <a:t>cómo la </a:t>
            </a:r>
            <a:r>
              <a:rPr lang="es-PE" sz="2000" dirty="0" smtClean="0"/>
              <a:t>Aplicación de la Guia Didáctica de  Rincones de Aula “Mi Nueva Casa”, mediante el rincón de dramatización, permitió que el 75 % se adapten a la nueva experiencia que es el aula de clases, ambiente que les permitió vivir situaciones de la vida real, al asumir roles que les ayudaron a transitar por el periodo de acomodación sin problemas.</a:t>
            </a:r>
            <a:endParaRPr lang="es-EC" sz="2000" dirty="0" smtClean="0"/>
          </a:p>
          <a:p>
            <a:r>
              <a:rPr lang="es-PE" sz="2000" dirty="0" smtClean="0"/>
              <a:t> </a:t>
            </a:r>
            <a:endParaRPr lang="es-EC" sz="2000" dirty="0" smtClean="0"/>
          </a:p>
          <a:p>
            <a:pPr algn="just"/>
            <a:r>
              <a:rPr lang="es-PE" sz="2000" dirty="0" smtClean="0"/>
              <a:t>El rincón de lectura, permite que el 100 % de los niños utilice los cuentos, gráficos, para mediante las imágenes pasar distraído y con la participación de la maestra adaptarse al aula de clases, como se puede evidenciar en la ficha de observación, de igual forma el 100% de las maestras afirman la importancia de los rincones de aula para el periodo de adaptación.</a:t>
            </a:r>
            <a:endParaRPr lang="es-EC" sz="2000" dirty="0" smtClean="0"/>
          </a:p>
          <a:p>
            <a:pPr algn="ctr" eaLnBrk="0" hangingPunct="0"/>
            <a:endParaRPr lang="es-ES" sz="2000" b="1" dirty="0" smtClean="0">
              <a:solidFill>
                <a:srgbClr val="FF0000"/>
              </a:solidFill>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29600" y="661918"/>
            <a:ext cx="9036496" cy="5883622"/>
          </a:xfrm>
          <a:prstGeom prst="rect">
            <a:avLst/>
          </a:prstGeom>
          <a:noFill/>
          <a:ln w="9525">
            <a:noFill/>
            <a:miter lim="800000"/>
            <a:headEnd/>
            <a:tailEnd/>
          </a:ln>
        </p:spPr>
        <p:txBody>
          <a:bodyPr wrap="square" tIns="126960" bIns="0" anchor="ctr">
            <a:spAutoFit/>
          </a:bodyPr>
          <a:lstStyle/>
          <a:p>
            <a:pPr algn="ctr" eaLnBrk="0" hangingPunct="0"/>
            <a:endParaRPr lang="es-ES" sz="2000" b="1" dirty="0" smtClean="0">
              <a:solidFill>
                <a:srgbClr val="800000"/>
              </a:solidFill>
              <a:ea typeface="Times New Roman" pitchFamily="18" charset="0"/>
              <a:cs typeface="Arial" charset="0"/>
            </a:endParaRPr>
          </a:p>
          <a:p>
            <a:pPr algn="ctr" eaLnBrk="0" hangingPunct="0"/>
            <a:r>
              <a:rPr lang="es-ES" sz="2200" b="1" dirty="0" smtClean="0">
                <a:solidFill>
                  <a:srgbClr val="800000"/>
                </a:solidFill>
                <a:ea typeface="Times New Roman" pitchFamily="18" charset="0"/>
                <a:cs typeface="Arial" charset="0"/>
              </a:rPr>
              <a:t>RECOMENDACIONES</a:t>
            </a:r>
          </a:p>
          <a:p>
            <a:pPr algn="ctr" eaLnBrk="0" hangingPunct="0"/>
            <a:endParaRPr lang="es-ES" sz="2200" b="1" dirty="0" smtClean="0">
              <a:solidFill>
                <a:srgbClr val="FF0000"/>
              </a:solidFill>
              <a:ea typeface="Times New Roman" pitchFamily="18" charset="0"/>
              <a:cs typeface="Arial" charset="0"/>
            </a:endParaRPr>
          </a:p>
          <a:p>
            <a:pPr algn="just"/>
            <a:r>
              <a:rPr lang="es-EC" sz="2000" dirty="0" smtClean="0"/>
              <a:t>Recomiendo a la maestra aplicar periódicamente</a:t>
            </a:r>
            <a:r>
              <a:rPr lang="es-PE" sz="2000" dirty="0" smtClean="0"/>
              <a:t> la Guia Didáctica de  Rincones de Aula “Mi Nueva Casa”, a través de juegos de construcción, para lograr que los niños mediante el juego se adapten a sus compañeros y maestros y desarrollen destrezas y habilidades </a:t>
            </a:r>
            <a:r>
              <a:rPr lang="es-PE" sz="2000" dirty="0" err="1" smtClean="0"/>
              <a:t>psico</a:t>
            </a:r>
            <a:r>
              <a:rPr lang="es-PE" sz="2000" dirty="0" smtClean="0"/>
              <a:t>-cognitivas.</a:t>
            </a:r>
            <a:endParaRPr lang="es-EC" sz="2000" dirty="0" smtClean="0"/>
          </a:p>
          <a:p>
            <a:pPr algn="just"/>
            <a:r>
              <a:rPr lang="es-PE" sz="2000" dirty="0" smtClean="0"/>
              <a:t> </a:t>
            </a:r>
            <a:endParaRPr lang="es-EC" sz="2000" dirty="0" smtClean="0"/>
          </a:p>
          <a:p>
            <a:pPr algn="just"/>
            <a:r>
              <a:rPr lang="es-PE" sz="2000" dirty="0" smtClean="0"/>
              <a:t>Invito a la maestra a socializar a los demás paralelos la importancia de la utilización del rincón de dramatización, para mediante la imitación el niño desarrolle estas actividades en el hogar y de esta forma continuar con el periodo de adaptación desde casa.</a:t>
            </a:r>
            <a:endParaRPr lang="es-EC" sz="2000" dirty="0" smtClean="0"/>
          </a:p>
          <a:p>
            <a:pPr algn="just"/>
            <a:r>
              <a:rPr lang="es-PE" sz="2000" dirty="0" smtClean="0"/>
              <a:t> </a:t>
            </a:r>
            <a:endParaRPr lang="es-EC" sz="2000" dirty="0" smtClean="0"/>
          </a:p>
          <a:p>
            <a:pPr algn="just"/>
            <a:r>
              <a:rPr lang="es-PE" sz="2000" dirty="0" smtClean="0"/>
              <a:t>Utilizar el rincón de lectura, por la importancia que tiene esta área para la adaptación de los niños, sin olvidar que es esencial para el proceso de iniciación a la lectura, a la par que desarrollará la atención y la memoria.</a:t>
            </a:r>
            <a:endParaRPr lang="es-ES" sz="2000" b="1" dirty="0" smtClean="0">
              <a:solidFill>
                <a:srgbClr val="FF0000"/>
              </a:solidFill>
              <a:ea typeface="Times New Roman" pitchFamily="18" charset="0"/>
              <a:cs typeface="Arial" charset="0"/>
            </a:endParaRPr>
          </a:p>
          <a:p>
            <a:pPr algn="just" eaLnBrk="0" hangingPunct="0"/>
            <a:endParaRPr lang="es-ES" sz="1600" b="1" dirty="0">
              <a:solidFill>
                <a:srgbClr val="000000"/>
              </a:solidFill>
              <a:ea typeface="Times New Roman" pitchFamily="18" charset="0"/>
              <a:cs typeface="Arial" charset="0"/>
            </a:endParaRPr>
          </a:p>
          <a:p>
            <a:pPr algn="just" eaLnBrk="0" hangingPunct="0"/>
            <a:endParaRPr lang="es-PE" sz="1600" b="1" dirty="0">
              <a:solidFill>
                <a:srgbClr val="000000"/>
              </a:solidFill>
              <a:ea typeface="Times New Roman" pitchFamily="18" charset="0"/>
              <a:cs typeface="Arial" charset="0"/>
            </a:endParaRPr>
          </a:p>
          <a:p>
            <a:pPr eaLnBrk="0" hangingPunct="0"/>
            <a:endParaRPr lang="es-EC"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399036" y="899110"/>
            <a:ext cx="8417366" cy="2094648"/>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just" defTabSz="800100" fontAlgn="auto">
              <a:lnSpc>
                <a:spcPct val="90000"/>
              </a:lnSpc>
              <a:spcAft>
                <a:spcPct val="35000"/>
              </a:spcAft>
              <a:defRPr/>
            </a:pPr>
            <a:endParaRPr lang="es-EC" dirty="0">
              <a:solidFill>
                <a:schemeClr val="tx1"/>
              </a:solidFill>
            </a:endParaRPr>
          </a:p>
          <a:p>
            <a:pPr algn="just" defTabSz="800100" fontAlgn="auto">
              <a:lnSpc>
                <a:spcPct val="90000"/>
              </a:lnSpc>
              <a:spcAft>
                <a:spcPct val="35000"/>
              </a:spcAft>
              <a:defRPr/>
            </a:pPr>
            <a:endParaRPr lang="es-ES" sz="2800" dirty="0">
              <a:solidFill>
                <a:schemeClr val="tx1"/>
              </a:solidFill>
            </a:endParaRPr>
          </a:p>
        </p:txBody>
      </p:sp>
      <p:grpSp>
        <p:nvGrpSpPr>
          <p:cNvPr id="2" name="12 Grupo"/>
          <p:cNvGrpSpPr/>
          <p:nvPr/>
        </p:nvGrpSpPr>
        <p:grpSpPr>
          <a:xfrm>
            <a:off x="0" y="0"/>
            <a:ext cx="9144000" cy="764704"/>
            <a:chOff x="0" y="1488993"/>
            <a:chExt cx="8643998" cy="235901"/>
          </a:xfrm>
          <a:solidFill>
            <a:schemeClr val="accent6">
              <a:lumMod val="60000"/>
              <a:lumOff val="40000"/>
            </a:schemeClr>
          </a:solidFill>
          <a:scene3d>
            <a:camera prst="orthographicFront"/>
            <a:lightRig rig="threePt" dir="t">
              <a:rot lat="0" lon="0" rev="7500000"/>
            </a:lightRig>
          </a:scene3d>
        </p:grpSpPr>
        <p:sp>
          <p:nvSpPr>
            <p:cNvPr id="14" name="13 Rectángulo redondeado"/>
            <p:cNvSpPr/>
            <p:nvPr/>
          </p:nvSpPr>
          <p:spPr>
            <a:xfrm>
              <a:off x="0" y="1488993"/>
              <a:ext cx="8643998" cy="23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sp>
        <p:sp>
          <p:nvSpPr>
            <p:cNvPr id="15" name="14 Rectángulo"/>
            <p:cNvSpPr/>
            <p:nvPr/>
          </p:nvSpPr>
          <p:spPr>
            <a:xfrm>
              <a:off x="11516" y="1500509"/>
              <a:ext cx="8620966" cy="21286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tIns="91440" bIns="91440" spcCol="1270" anchor="ctr"/>
            <a:lstStyle/>
            <a:p>
              <a:pPr algn="ctr" defTabSz="1066800" fontAlgn="auto">
                <a:lnSpc>
                  <a:spcPct val="90000"/>
                </a:lnSpc>
                <a:spcAft>
                  <a:spcPct val="35000"/>
                </a:spcAft>
                <a:defRPr/>
              </a:pPr>
              <a:r>
                <a:rPr lang="es-ES" sz="3600" b="1" dirty="0">
                  <a:solidFill>
                    <a:srgbClr val="FF0000"/>
                  </a:solidFill>
                </a:rPr>
                <a:t>PLANTEAMIENTO DEL PROBLEMA</a:t>
              </a:r>
            </a:p>
          </p:txBody>
        </p:sp>
      </p:grpSp>
      <p:sp>
        <p:nvSpPr>
          <p:cNvPr id="4102" name="Rectangle 10"/>
          <p:cNvSpPr>
            <a:spLocks noChangeArrowheads="1"/>
          </p:cNvSpPr>
          <p:nvPr/>
        </p:nvSpPr>
        <p:spPr bwMode="auto">
          <a:xfrm>
            <a:off x="683568" y="836713"/>
            <a:ext cx="7883525" cy="1477328"/>
          </a:xfrm>
          <a:prstGeom prst="rect">
            <a:avLst/>
          </a:prstGeom>
          <a:noFill/>
          <a:ln w="57150">
            <a:solidFill>
              <a:schemeClr val="tx1"/>
            </a:solidFill>
            <a:miter lim="800000"/>
            <a:headEnd/>
            <a:tailEnd/>
          </a:ln>
        </p:spPr>
        <p:txBody>
          <a:bodyPr anchor="ctr">
            <a:spAutoFit/>
          </a:bodyPr>
          <a:lstStyle/>
          <a:p>
            <a:r>
              <a:rPr lang="es-EC" dirty="0" smtClean="0"/>
              <a:t>¿Cómo influye la </a:t>
            </a:r>
            <a:r>
              <a:rPr lang="es-PE" dirty="0" smtClean="0"/>
              <a:t>Aplicación de la Guia Didáctica de  Rincones de Aula “Mi Nueva Casa” en el periodo de adaptación de los niños de 3 a 4 años </a:t>
            </a:r>
            <a:r>
              <a:rPr lang="es-PE" dirty="0"/>
              <a:t>d</a:t>
            </a:r>
            <a:r>
              <a:rPr lang="es-PE" dirty="0" smtClean="0"/>
              <a:t>el Centro de Educación Inicial Doctor Cristóbal Cevallos Larrea, ubicado en la parroquia Licán, Cantón Riobamba, Provincia De Chimborazo en el  periodo 2013-2014</a:t>
            </a:r>
            <a:r>
              <a:rPr lang="es-EC" dirty="0" smtClean="0"/>
              <a:t>? </a:t>
            </a:r>
            <a:endParaRPr lang="es-EC" dirty="0"/>
          </a:p>
        </p:txBody>
      </p:sp>
      <p:grpSp>
        <p:nvGrpSpPr>
          <p:cNvPr id="3" name="12 Grupo"/>
          <p:cNvGrpSpPr/>
          <p:nvPr/>
        </p:nvGrpSpPr>
        <p:grpSpPr>
          <a:xfrm>
            <a:off x="0" y="2492896"/>
            <a:ext cx="9144000" cy="864096"/>
            <a:chOff x="0" y="1422352"/>
            <a:chExt cx="8643998" cy="302542"/>
          </a:xfrm>
          <a:solidFill>
            <a:schemeClr val="accent6">
              <a:lumMod val="60000"/>
              <a:lumOff val="40000"/>
            </a:schemeClr>
          </a:solidFill>
          <a:scene3d>
            <a:camera prst="orthographicFront"/>
            <a:lightRig rig="threePt" dir="t">
              <a:rot lat="0" lon="0" rev="7500000"/>
            </a:lightRig>
          </a:scene3d>
        </p:grpSpPr>
        <p:sp>
          <p:nvSpPr>
            <p:cNvPr id="17" name="16 Rectángulo redondeado"/>
            <p:cNvSpPr/>
            <p:nvPr/>
          </p:nvSpPr>
          <p:spPr>
            <a:xfrm>
              <a:off x="0" y="1488993"/>
              <a:ext cx="8643998" cy="23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sp>
        <p:sp>
          <p:nvSpPr>
            <p:cNvPr id="18" name="17 Rectángulo"/>
            <p:cNvSpPr/>
            <p:nvPr/>
          </p:nvSpPr>
          <p:spPr>
            <a:xfrm>
              <a:off x="0" y="1422352"/>
              <a:ext cx="8620966" cy="27725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tIns="91440" bIns="91440" spcCol="1270" anchor="ctr"/>
            <a:lstStyle/>
            <a:p>
              <a:pPr algn="ctr" defTabSz="1066800" fontAlgn="auto">
                <a:lnSpc>
                  <a:spcPct val="90000"/>
                </a:lnSpc>
                <a:spcAft>
                  <a:spcPct val="35000"/>
                </a:spcAft>
                <a:defRPr/>
              </a:pPr>
              <a:r>
                <a:rPr lang="es-ES" sz="3600" b="1" dirty="0">
                  <a:solidFill>
                    <a:srgbClr val="FF0000"/>
                  </a:solidFill>
                </a:rPr>
                <a:t>JUSTIFICACIÓN</a:t>
              </a:r>
            </a:p>
          </p:txBody>
        </p:sp>
      </p:grpSp>
      <p:graphicFrame>
        <p:nvGraphicFramePr>
          <p:cNvPr id="13" name="12 Diagrama"/>
          <p:cNvGraphicFramePr/>
          <p:nvPr/>
        </p:nvGraphicFramePr>
        <p:xfrm>
          <a:off x="1691680" y="3356992"/>
          <a:ext cx="5472608" cy="308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oto1546"/>
          <p:cNvPicPr>
            <a:picLocks noChangeAspect="1" noChangeArrowheads="1"/>
          </p:cNvPicPr>
          <p:nvPr/>
        </p:nvPicPr>
        <p:blipFill>
          <a:blip r:embed="rId2" cstate="print">
            <a:lum bright="40000" contrast="-30000"/>
          </a:blip>
          <a:srcRect/>
          <a:stretch>
            <a:fillRect/>
          </a:stretch>
        </p:blipFill>
        <p:spPr bwMode="auto">
          <a:xfrm>
            <a:off x="467544" y="188639"/>
            <a:ext cx="8186340" cy="6480721"/>
          </a:xfrm>
          <a:prstGeom prst="rect">
            <a:avLst/>
          </a:prstGeom>
          <a:ln>
            <a:noFill/>
          </a:ln>
          <a:effectLst>
            <a:softEdge rad="112500"/>
          </a:effectLst>
        </p:spPr>
      </p:pic>
      <p:sp>
        <p:nvSpPr>
          <p:cNvPr id="2" name="1 Rectángulo"/>
          <p:cNvSpPr/>
          <p:nvPr/>
        </p:nvSpPr>
        <p:spPr>
          <a:xfrm>
            <a:off x="2987824" y="548680"/>
            <a:ext cx="280831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FF00"/>
                </a:solidFill>
                <a:latin typeface="Arial Black" pitchFamily="34" charset="0"/>
              </a:rPr>
              <a:t>PROPUESTA</a:t>
            </a:r>
            <a:endParaRPr lang="es-EC" b="1" dirty="0">
              <a:solidFill>
                <a:srgbClr val="FFFF00"/>
              </a:solidFill>
              <a:latin typeface="Arial Black" pitchFamily="34" charset="0"/>
            </a:endParaRPr>
          </a:p>
        </p:txBody>
      </p:sp>
      <p:sp>
        <p:nvSpPr>
          <p:cNvPr id="30721" name="Rectangle 1"/>
          <p:cNvSpPr>
            <a:spLocks noChangeArrowheads="1"/>
          </p:cNvSpPr>
          <p:nvPr/>
        </p:nvSpPr>
        <p:spPr bwMode="auto">
          <a:xfrm>
            <a:off x="1475656" y="1371539"/>
            <a:ext cx="6192688" cy="338554"/>
          </a:xfrm>
          <a:prstGeom prst="rect">
            <a:avLst/>
          </a:prstGeom>
          <a:ln>
            <a:headEnd/>
            <a:tailEnd/>
          </a:ln>
          <a:effectLst>
            <a:glow rad="228600">
              <a:schemeClr val="accent1">
                <a:satMod val="175000"/>
                <a:alpha val="40000"/>
              </a:schemeClr>
            </a:glow>
            <a:outerShdw blurRad="76200" dist="50800" dir="5400000" rotWithShape="0">
              <a:srgbClr val="4E3B30">
                <a:alpha val="60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PE"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Guia Didáctica de  Rincones de Aula “Mi Nueva Casa” </a:t>
            </a:r>
            <a:endParaRPr kumimoji="0" lang="es-PE"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Pergamino horizontal"/>
          <p:cNvSpPr/>
          <p:nvPr/>
        </p:nvSpPr>
        <p:spPr>
          <a:xfrm>
            <a:off x="2051720" y="2348880"/>
            <a:ext cx="5184576" cy="381642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CC"/>
                </a:solidFill>
              </a:rPr>
              <a:t>PRESENTACIÓN</a:t>
            </a:r>
          </a:p>
          <a:p>
            <a:pPr algn="just"/>
            <a:endParaRPr lang="es-PE" sz="1400" b="1" dirty="0" smtClean="0">
              <a:solidFill>
                <a:schemeClr val="tx1"/>
              </a:solidFill>
            </a:endParaRPr>
          </a:p>
          <a:p>
            <a:pPr algn="just"/>
            <a:r>
              <a:rPr lang="es-PE" sz="1400" b="1" dirty="0" smtClean="0">
                <a:solidFill>
                  <a:schemeClr val="tx1"/>
                </a:solidFill>
              </a:rPr>
              <a:t>Los rincones de aula forman parte del concepto actual de aprendizaje de los niños, se ha dividido al aula de clases en rincones o ambientes con diferentes características cada uno de ellos, tendientes a cambiar la imagen del ambiente de aula a la tradicionalmente conocida, existen muchas clasificaciones para los rincones de aula, en esta guía presentamos los principales ambientes que debe tener el espacio físico donde se desarrolla el proceso cognitivo, de acuerdo a las necesidades de los niños. </a:t>
            </a:r>
            <a:endParaRPr lang="es-EC" sz="1400" b="1"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988840"/>
            <a:ext cx="6552728" cy="4154984"/>
          </a:xfrm>
          <a:prstGeom prst="rect">
            <a:avLst/>
          </a:prstGeom>
          <a:effectLst>
            <a:glow rad="228600">
              <a:schemeClr val="accent1">
                <a:satMod val="175000"/>
                <a:alpha val="40000"/>
              </a:schemeClr>
            </a:glow>
            <a:outerShdw blurRad="76200" dist="50800" dir="5400000" rotWithShape="0">
              <a:srgbClr val="4E3B30">
                <a:alpha val="60000"/>
              </a:srgb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PE" sz="6600" b="1" dirty="0" smtClean="0">
                <a:solidFill>
                  <a:srgbClr val="800000"/>
                </a:solidFill>
              </a:rPr>
              <a:t>UNIDAD I</a:t>
            </a:r>
          </a:p>
          <a:p>
            <a:pPr algn="ctr"/>
            <a:endParaRPr lang="es-EC" sz="6600" b="1" dirty="0" smtClean="0">
              <a:solidFill>
                <a:srgbClr val="6A243F"/>
              </a:solidFill>
            </a:endParaRPr>
          </a:p>
          <a:p>
            <a:pPr algn="ctr"/>
            <a:r>
              <a:rPr lang="es-PE" sz="6600" b="1" dirty="0" smtClean="0">
                <a:solidFill>
                  <a:srgbClr val="6A243F"/>
                </a:solidFill>
              </a:rPr>
              <a:t>RINCÓN DE CONSTRUCCIÓN</a:t>
            </a:r>
            <a:endParaRPr lang="es-EC" sz="6600" b="1" dirty="0">
              <a:solidFill>
                <a:srgbClr val="6A243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5655" t="18073" r="4420" b="10479"/>
          <a:stretch>
            <a:fillRect/>
          </a:stretch>
        </p:blipFill>
        <p:spPr bwMode="auto">
          <a:xfrm>
            <a:off x="467544" y="692697"/>
            <a:ext cx="8064896" cy="5832647"/>
          </a:xfrm>
          <a:prstGeom prst="rect">
            <a:avLst/>
          </a:prstGeom>
          <a:noFill/>
          <a:ln w="9525">
            <a:noFill/>
            <a:miter lim="800000"/>
            <a:headEnd/>
            <a:tailEnd/>
          </a:ln>
          <a:effectLst>
            <a:glow rad="228600">
              <a:schemeClr val="accent2">
                <a:satMod val="175000"/>
                <a:alpha val="40000"/>
              </a:schemeClr>
            </a:glo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628800"/>
            <a:ext cx="6408712" cy="4154984"/>
          </a:xfrm>
          <a:prstGeom prst="rect">
            <a:avLst/>
          </a:prstGeom>
          <a:effectLst>
            <a:glow rad="228600">
              <a:schemeClr val="accent1">
                <a:satMod val="175000"/>
                <a:alpha val="40000"/>
              </a:schemeClr>
            </a:glow>
            <a:outerShdw blurRad="76200" dist="50800" dir="5400000" rotWithShape="0">
              <a:srgbClr val="4E3B30">
                <a:alpha val="60000"/>
              </a:srgb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s-PE" sz="6600" b="1" dirty="0" smtClean="0">
                <a:solidFill>
                  <a:srgbClr val="800000"/>
                </a:solidFill>
                <a:effectLst>
                  <a:glow rad="228600">
                    <a:schemeClr val="accent3">
                      <a:satMod val="175000"/>
                      <a:alpha val="40000"/>
                    </a:schemeClr>
                  </a:glow>
                </a:effectLst>
              </a:rPr>
              <a:t>UNIDAD II</a:t>
            </a:r>
          </a:p>
          <a:p>
            <a:pPr algn="ctr"/>
            <a:endParaRPr lang="es-EC" sz="6600" b="1" dirty="0" smtClean="0">
              <a:solidFill>
                <a:srgbClr val="800000"/>
              </a:solidFill>
              <a:effectLst>
                <a:glow rad="228600">
                  <a:schemeClr val="accent3">
                    <a:satMod val="175000"/>
                    <a:alpha val="40000"/>
                  </a:schemeClr>
                </a:glow>
              </a:effectLst>
            </a:endParaRPr>
          </a:p>
          <a:p>
            <a:pPr algn="ctr"/>
            <a:r>
              <a:rPr lang="es-PE" sz="6600" b="1" dirty="0" smtClean="0">
                <a:solidFill>
                  <a:srgbClr val="6A243F"/>
                </a:solidFill>
                <a:effectLst>
                  <a:glow rad="228600">
                    <a:schemeClr val="accent3">
                      <a:satMod val="175000"/>
                      <a:alpha val="40000"/>
                    </a:schemeClr>
                  </a:glow>
                </a:effectLst>
              </a:rPr>
              <a:t>RINCÓN DE DRAMATIZACIÓN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10451" t="25149" r="9216" b="12276"/>
          <a:stretch>
            <a:fillRect/>
          </a:stretch>
        </p:blipFill>
        <p:spPr bwMode="auto">
          <a:xfrm>
            <a:off x="683568" y="620688"/>
            <a:ext cx="7776864" cy="5688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7704" y="1628800"/>
            <a:ext cx="5760640" cy="4154984"/>
          </a:xfrm>
          <a:prstGeom prst="rect">
            <a:avLst/>
          </a:prstGeom>
          <a:effectLst>
            <a:glow rad="228600">
              <a:schemeClr val="accent1">
                <a:satMod val="175000"/>
                <a:alpha val="40000"/>
              </a:schemeClr>
            </a:glow>
            <a:outerShdw blurRad="76200" dist="50800" dir="5400000" rotWithShape="0">
              <a:srgbClr val="4E3B30">
                <a:alpha val="60000"/>
              </a:srgb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PE" sz="6600" b="1" dirty="0" smtClean="0">
                <a:solidFill>
                  <a:srgbClr val="6A243F"/>
                </a:solidFill>
              </a:rPr>
              <a:t>UNIDAD II</a:t>
            </a:r>
          </a:p>
          <a:p>
            <a:pPr algn="ctr"/>
            <a:endParaRPr lang="es-PE" sz="6600" b="1" dirty="0" smtClean="0">
              <a:solidFill>
                <a:srgbClr val="6A243F"/>
              </a:solidFill>
            </a:endParaRPr>
          </a:p>
          <a:p>
            <a:pPr algn="ctr"/>
            <a:r>
              <a:rPr lang="es-PE" sz="6600" b="1" dirty="0" smtClean="0">
                <a:solidFill>
                  <a:srgbClr val="800000"/>
                </a:solidFill>
              </a:rPr>
              <a:t>RINCÓN DE LECTURA</a:t>
            </a:r>
            <a:endParaRPr lang="es-EC" sz="6600" b="1" dirty="0" smtClean="0">
              <a:solidFill>
                <a:srgbClr val="8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10702" t="24850" r="10415" b="12499"/>
          <a:stretch>
            <a:fillRect/>
          </a:stretch>
        </p:blipFill>
        <p:spPr bwMode="auto">
          <a:xfrm>
            <a:off x="755576" y="620688"/>
            <a:ext cx="7632848"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3554" name="1 Rectángulo"/>
          <p:cNvSpPr>
            <a:spLocks noChangeArrowheads="1"/>
          </p:cNvSpPr>
          <p:nvPr/>
        </p:nvSpPr>
        <p:spPr bwMode="auto">
          <a:xfrm>
            <a:off x="395288" y="1557338"/>
            <a:ext cx="8534400" cy="2122487"/>
          </a:xfrm>
          <a:prstGeom prst="rect">
            <a:avLst/>
          </a:prstGeom>
          <a:noFill/>
          <a:ln w="9525">
            <a:noFill/>
            <a:miter lim="800000"/>
            <a:headEnd/>
            <a:tailEnd/>
          </a:ln>
        </p:spPr>
        <p:txBody>
          <a:bodyPr>
            <a:spAutoFit/>
          </a:bodyPr>
          <a:lstStyle/>
          <a:p>
            <a:pPr algn="ctr"/>
            <a:r>
              <a:rPr lang="es-ES" sz="6600" b="1" dirty="0">
                <a:solidFill>
                  <a:srgbClr val="FF00FF"/>
                </a:solidFill>
              </a:rPr>
              <a:t>GRACIAS POR SU ATENCIÓN</a:t>
            </a:r>
            <a:endParaRPr lang="es-EC" sz="6000" dirty="0">
              <a:solidFill>
                <a:srgbClr val="FF00FF"/>
              </a:solidFill>
            </a:endParaRPr>
          </a:p>
        </p:txBody>
      </p:sp>
      <p:pic>
        <p:nvPicPr>
          <p:cNvPr id="3074" name="Picture 2" descr="http://www.medciencia.com/wp-content/uploads/2015/02/ni%C3%B1os-feli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630884"/>
            <a:ext cx="4562475" cy="3038476"/>
          </a:xfrm>
          <a:prstGeom prst="ellipse">
            <a:avLst/>
          </a:prstGeom>
          <a:ln>
            <a:noFill/>
          </a:ln>
          <a:effectLst>
            <a:glow rad="101600">
              <a:srgbClr val="00B0F0">
                <a:alpha val="60000"/>
              </a:srgbClr>
            </a:glow>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80">
                                          <p:stCondLst>
                                            <p:cond delay="0"/>
                                          </p:stCondLst>
                                        </p:cTn>
                                        <p:tgtEl>
                                          <p:spTgt spid="23554"/>
                                        </p:tgtEl>
                                      </p:cBhvr>
                                    </p:animEffect>
                                    <p:anim calcmode="lin" valueType="num">
                                      <p:cBhvr>
                                        <p:cTn id="8"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4"/>
                                        </p:tgtEl>
                                      </p:cBhvr>
                                      <p:to x="100000" y="60000"/>
                                    </p:animScale>
                                    <p:animScale>
                                      <p:cBhvr>
                                        <p:cTn id="14" dur="166" decel="50000">
                                          <p:stCondLst>
                                            <p:cond delay="676"/>
                                          </p:stCondLst>
                                        </p:cTn>
                                        <p:tgtEl>
                                          <p:spTgt spid="23554"/>
                                        </p:tgtEl>
                                      </p:cBhvr>
                                      <p:to x="100000" y="100000"/>
                                    </p:animScale>
                                    <p:animScale>
                                      <p:cBhvr>
                                        <p:cTn id="15" dur="26">
                                          <p:stCondLst>
                                            <p:cond delay="1312"/>
                                          </p:stCondLst>
                                        </p:cTn>
                                        <p:tgtEl>
                                          <p:spTgt spid="23554"/>
                                        </p:tgtEl>
                                      </p:cBhvr>
                                      <p:to x="100000" y="80000"/>
                                    </p:animScale>
                                    <p:animScale>
                                      <p:cBhvr>
                                        <p:cTn id="16" dur="166" decel="50000">
                                          <p:stCondLst>
                                            <p:cond delay="1338"/>
                                          </p:stCondLst>
                                        </p:cTn>
                                        <p:tgtEl>
                                          <p:spTgt spid="23554"/>
                                        </p:tgtEl>
                                      </p:cBhvr>
                                      <p:to x="100000" y="100000"/>
                                    </p:animScale>
                                    <p:animScale>
                                      <p:cBhvr>
                                        <p:cTn id="17" dur="26">
                                          <p:stCondLst>
                                            <p:cond delay="1642"/>
                                          </p:stCondLst>
                                        </p:cTn>
                                        <p:tgtEl>
                                          <p:spTgt spid="23554"/>
                                        </p:tgtEl>
                                      </p:cBhvr>
                                      <p:to x="100000" y="90000"/>
                                    </p:animScale>
                                    <p:animScale>
                                      <p:cBhvr>
                                        <p:cTn id="18" dur="166" decel="50000">
                                          <p:stCondLst>
                                            <p:cond delay="1668"/>
                                          </p:stCondLst>
                                        </p:cTn>
                                        <p:tgtEl>
                                          <p:spTgt spid="23554"/>
                                        </p:tgtEl>
                                      </p:cBhvr>
                                      <p:to x="100000" y="100000"/>
                                    </p:animScale>
                                    <p:animScale>
                                      <p:cBhvr>
                                        <p:cTn id="19" dur="26">
                                          <p:stCondLst>
                                            <p:cond delay="1808"/>
                                          </p:stCondLst>
                                        </p:cTn>
                                        <p:tgtEl>
                                          <p:spTgt spid="23554"/>
                                        </p:tgtEl>
                                      </p:cBhvr>
                                      <p:to x="100000" y="95000"/>
                                    </p:animScale>
                                    <p:animScale>
                                      <p:cBhvr>
                                        <p:cTn id="20" dur="166" decel="50000">
                                          <p:stCondLst>
                                            <p:cond delay="1834"/>
                                          </p:stCondLst>
                                        </p:cTn>
                                        <p:tgtEl>
                                          <p:spTgt spid="23554"/>
                                        </p:tgtEl>
                                      </p:cBhvr>
                                      <p:to x="100000" y="100000"/>
                                    </p:animScale>
                                  </p:childTnLst>
                                </p:cTn>
                              </p:par>
                            </p:childTnLst>
                          </p:cTn>
                        </p:par>
                        <p:par>
                          <p:cTn id="21" fill="hold">
                            <p:stCondLst>
                              <p:cond delay="2250"/>
                            </p:stCondLst>
                            <p:childTnLst>
                              <p:par>
                                <p:cTn id="22" presetID="42" presetClass="entr" presetSubtype="0" fill="hold" nodeType="afterEffect">
                                  <p:stCondLst>
                                    <p:cond delay="100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2000"/>
                                        <p:tgtEl>
                                          <p:spTgt spid="3074"/>
                                        </p:tgtEl>
                                      </p:cBhvr>
                                    </p:animEffect>
                                    <p:anim calcmode="lin" valueType="num">
                                      <p:cBhvr>
                                        <p:cTn id="25" dur="2000" fill="hold"/>
                                        <p:tgtEl>
                                          <p:spTgt spid="3074"/>
                                        </p:tgtEl>
                                        <p:attrNameLst>
                                          <p:attrName>ppt_x</p:attrName>
                                        </p:attrNameLst>
                                      </p:cBhvr>
                                      <p:tavLst>
                                        <p:tav tm="0">
                                          <p:val>
                                            <p:strVal val="#ppt_x"/>
                                          </p:val>
                                        </p:tav>
                                        <p:tav tm="100000">
                                          <p:val>
                                            <p:strVal val="#ppt_x"/>
                                          </p:val>
                                        </p:tav>
                                      </p:tavLst>
                                    </p:anim>
                                    <p:anim calcmode="lin" valueType="num">
                                      <p:cBhvr>
                                        <p:cTn id="26" dur="2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972562957"/>
              </p:ext>
            </p:extLst>
          </p:nvPr>
        </p:nvGraphicFramePr>
        <p:xfrm>
          <a:off x="467544" y="116632"/>
          <a:ext cx="8215370"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3" name="Rectangle 1"/>
          <p:cNvSpPr>
            <a:spLocks noChangeArrowheads="1"/>
          </p:cNvSpPr>
          <p:nvPr/>
        </p:nvSpPr>
        <p:spPr bwMode="auto">
          <a:xfrm>
            <a:off x="251520" y="3619182"/>
            <a:ext cx="8676456"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s-EC" sz="1200" dirty="0" smtClean="0"/>
              <a:t>Demostrar cómo la </a:t>
            </a:r>
            <a:r>
              <a:rPr lang="es-PE" sz="1200" dirty="0" smtClean="0"/>
              <a:t>Aplicación de la Guia Didáctica de  Rincones de Aula “Mi Nueva Casa”, a través de juegos de construcción, incide en el periodo de adaptación de los niños de 3 a 4 años del </a:t>
            </a:r>
            <a:r>
              <a:rPr lang="es-PE" sz="1200" dirty="0"/>
              <a:t>Centro de Educación </a:t>
            </a:r>
            <a:r>
              <a:rPr lang="es-PE" sz="1200" dirty="0" smtClean="0"/>
              <a:t>Inicial Doctor Cristóbal Cevallos Larrea, ubicado en la parroquia Licán, Cantón Riobamba, Provincia De Chimborazo en el  periodo 2013-2014.</a:t>
            </a:r>
            <a:endParaRPr lang="es-EC" sz="1200" dirty="0" smtClean="0"/>
          </a:p>
          <a:p>
            <a:pPr algn="just"/>
            <a:r>
              <a:rPr lang="es-PE" sz="1200" dirty="0" smtClean="0"/>
              <a:t> </a:t>
            </a:r>
            <a:endParaRPr lang="es-EC" sz="1200" dirty="0" smtClean="0"/>
          </a:p>
          <a:p>
            <a:pPr lvl="0" algn="just"/>
            <a:r>
              <a:rPr lang="es-PE" sz="1200" dirty="0" smtClean="0"/>
              <a:t>Determinar </a:t>
            </a:r>
            <a:r>
              <a:rPr lang="es-EC" sz="1200" dirty="0" smtClean="0"/>
              <a:t>cómo la </a:t>
            </a:r>
            <a:r>
              <a:rPr lang="es-PE" sz="1200" dirty="0" smtClean="0"/>
              <a:t>Aplicación de la Guia Didáctica de  Rincones de Aula “Mi Nueva Casa”, mediante el rincón de dramatización, incide en el periodo de adaptación de los niños de 3 a 4 años del </a:t>
            </a:r>
            <a:r>
              <a:rPr lang="es-PE" sz="1200" dirty="0"/>
              <a:t>Centro de Educación </a:t>
            </a:r>
            <a:r>
              <a:rPr lang="es-PE" sz="1200" dirty="0" smtClean="0"/>
              <a:t>Inicial Doctor Cristóbal Cevallos Larrea, ubicado en la parroquia Licán, Cantón Riobamba, Provincia De Chimborazo en el  periodo 2013-2014.</a:t>
            </a:r>
            <a:endParaRPr lang="es-EC" sz="1200" dirty="0" smtClean="0"/>
          </a:p>
          <a:p>
            <a:pPr algn="just"/>
            <a:r>
              <a:rPr lang="es-PE" sz="1200" dirty="0" smtClean="0"/>
              <a:t> </a:t>
            </a:r>
            <a:endParaRPr lang="es-EC" sz="1200" dirty="0" smtClean="0"/>
          </a:p>
          <a:p>
            <a:pPr lvl="0" algn="just"/>
            <a:r>
              <a:rPr lang="es-PE" sz="1200" dirty="0" smtClean="0"/>
              <a:t>Evidenciar  </a:t>
            </a:r>
            <a:r>
              <a:rPr lang="es-EC" sz="1200" dirty="0" smtClean="0"/>
              <a:t>cómo la </a:t>
            </a:r>
            <a:r>
              <a:rPr lang="es-PE" sz="1200" dirty="0" smtClean="0"/>
              <a:t>Aplicación de la Guia Didáctica de  Rincones de Aula “Mi Nueva Casa”, mediante el rincón de lectura, incide en el periodo de adaptación de los niños de 3 a 4 </a:t>
            </a:r>
            <a:r>
              <a:rPr lang="es-PE" sz="1200" dirty="0"/>
              <a:t>años del Centro de Educación </a:t>
            </a:r>
            <a:r>
              <a:rPr lang="es-PE" sz="1200" dirty="0" smtClean="0"/>
              <a:t>Inicial Doctor Cristóbal Cevallos Larrea, ubicado en la parroquia Licán, Cantón Riobamba, Provincia De Chimborazo en el  periodo 2013-2014.</a:t>
            </a:r>
            <a:endParaRPr lang="es-EC" sz="1200" dirty="0" smtClean="0"/>
          </a:p>
          <a:p>
            <a:pPr algn="just"/>
            <a:r>
              <a:rPr lang="es-PE" sz="1200" dirty="0" smtClean="0"/>
              <a:t> </a:t>
            </a:r>
            <a:endParaRPr lang="es-EC" sz="1200" dirty="0" smtClean="0"/>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PE" sz="12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Rectángulo"/>
          <p:cNvSpPr>
            <a:spLocks noChangeArrowheads="1"/>
          </p:cNvSpPr>
          <p:nvPr/>
        </p:nvSpPr>
        <p:spPr bwMode="auto">
          <a:xfrm>
            <a:off x="1331640" y="306522"/>
            <a:ext cx="6662192" cy="1754326"/>
          </a:xfrm>
          <a:prstGeom prst="rect">
            <a:avLst/>
          </a:prstGeom>
          <a:ln>
            <a:headEnd/>
            <a:tailEnd/>
          </a:ln>
          <a:effectLst>
            <a:glow rad="228600">
              <a:schemeClr val="accent1">
                <a:satMod val="175000"/>
                <a:alpha val="40000"/>
              </a:schemeClr>
            </a:glow>
            <a:outerShdw blurRad="76200" dist="50800" dir="5400000" rotWithShape="0">
              <a:srgbClr val="4E3B30">
                <a:alpha val="60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5400" b="1" dirty="0">
                <a:solidFill>
                  <a:schemeClr val="accent1">
                    <a:lumMod val="75000"/>
                  </a:schemeClr>
                </a:solidFill>
              </a:rPr>
              <a:t>CAPÍTULO </a:t>
            </a:r>
            <a:r>
              <a:rPr lang="es-ES" sz="5400" b="1" dirty="0" smtClean="0">
                <a:solidFill>
                  <a:schemeClr val="accent1">
                    <a:lumMod val="75000"/>
                  </a:schemeClr>
                </a:solidFill>
              </a:rPr>
              <a:t>I </a:t>
            </a:r>
            <a:endParaRPr lang="es-ES" sz="5400" b="1" dirty="0">
              <a:solidFill>
                <a:schemeClr val="accent1">
                  <a:lumMod val="75000"/>
                </a:schemeClr>
              </a:solidFill>
            </a:endParaRPr>
          </a:p>
          <a:p>
            <a:pPr algn="ctr"/>
            <a:r>
              <a:rPr lang="es-ES" sz="5400" b="1" dirty="0">
                <a:solidFill>
                  <a:schemeClr val="accent1">
                    <a:lumMod val="75000"/>
                  </a:schemeClr>
                </a:solidFill>
              </a:rPr>
              <a:t>MARCO TEÓRICO</a:t>
            </a:r>
            <a:endParaRPr lang="es-EC" sz="5400" dirty="0">
              <a:solidFill>
                <a:schemeClr val="accent1">
                  <a:lumMod val="75000"/>
                </a:schemeClr>
              </a:solidFill>
            </a:endParaRPr>
          </a:p>
        </p:txBody>
      </p:sp>
      <p:pic>
        <p:nvPicPr>
          <p:cNvPr id="12290" name="Picture 2" descr="Foto1334"/>
          <p:cNvPicPr>
            <a:picLocks noChangeAspect="1" noChangeArrowheads="1"/>
          </p:cNvPicPr>
          <p:nvPr/>
        </p:nvPicPr>
        <p:blipFill>
          <a:blip r:embed="rId2" cstate="print"/>
          <a:srcRect/>
          <a:stretch>
            <a:fillRect/>
          </a:stretch>
        </p:blipFill>
        <p:spPr bwMode="auto">
          <a:xfrm>
            <a:off x="1979712" y="2402886"/>
            <a:ext cx="5400600" cy="4050450"/>
          </a:xfrm>
          <a:prstGeom prst="ellipse">
            <a:avLst/>
          </a:prstGeom>
          <a:ln w="63500" cap="rnd">
            <a:solidFill>
              <a:srgbClr val="333333"/>
            </a:solidFill>
          </a:ln>
          <a:effectLst>
            <a:glow rad="228600">
              <a:schemeClr val="accent3">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068757852"/>
              </p:ext>
            </p:extLst>
          </p:nvPr>
        </p:nvGraphicFramePr>
        <p:xfrm>
          <a:off x="1259632" y="620688"/>
          <a:ext cx="684076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3851920" y="5354052"/>
            <a:ext cx="1800199"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E" sz="1400" b="1" cap="none" spc="0" dirty="0" smtClean="0">
                <a:ln w="11430"/>
                <a:solidFill>
                  <a:srgbClr val="1FEAFF"/>
                </a:solidFill>
                <a:effectLst>
                  <a:glow rad="101600">
                    <a:srgbClr val="00B0F0">
                      <a:alpha val="60000"/>
                    </a:srgbClr>
                  </a:glow>
                  <a:outerShdw blurRad="50800" dist="39000" dir="5460000" algn="tl">
                    <a:srgbClr val="000000">
                      <a:alpha val="38000"/>
                    </a:srgbClr>
                  </a:outerShdw>
                </a:effectLst>
              </a:rPr>
              <a:t>LOS RINCONES </a:t>
            </a:r>
          </a:p>
          <a:p>
            <a:pPr algn="ctr"/>
            <a:r>
              <a:rPr lang="es-PE" sz="1400" b="1" cap="none" spc="0" dirty="0" smtClean="0">
                <a:ln w="11430"/>
                <a:solidFill>
                  <a:srgbClr val="1FEAFF"/>
                </a:solidFill>
                <a:effectLst>
                  <a:glow rad="101600">
                    <a:srgbClr val="00B0F0">
                      <a:alpha val="60000"/>
                    </a:srgbClr>
                  </a:glow>
                  <a:outerShdw blurRad="50800" dist="39000" dir="5460000" algn="tl">
                    <a:srgbClr val="000000">
                      <a:alpha val="38000"/>
                    </a:srgbClr>
                  </a:outerShdw>
                </a:effectLst>
              </a:rPr>
              <a:t>DEL AULA</a:t>
            </a:r>
            <a:endParaRPr lang="es-EC" sz="1400" b="1" cap="none" spc="0" dirty="0">
              <a:ln w="11430"/>
              <a:solidFill>
                <a:srgbClr val="1FEAFF"/>
              </a:solidFill>
              <a:effectLst>
                <a:glow rad="101600">
                  <a:srgbClr val="00B0F0">
                    <a:alpha val="60000"/>
                  </a:srgbClr>
                </a:glow>
                <a:outerShdw blurRad="50800" dist="39000" dir="5460000" algn="tl">
                  <a:srgbClr val="000000">
                    <a:alpha val="38000"/>
                  </a:srgbClr>
                </a:outerShdw>
              </a:effectLst>
            </a:endParaRPr>
          </a:p>
        </p:txBody>
      </p:sp>
      <p:sp>
        <p:nvSpPr>
          <p:cNvPr id="4" name="3 Rectángulo"/>
          <p:cNvSpPr/>
          <p:nvPr/>
        </p:nvSpPr>
        <p:spPr>
          <a:xfrm>
            <a:off x="1882808" y="3356992"/>
            <a:ext cx="3049232" cy="430887"/>
          </a:xfrm>
          <a:prstGeom prst="rect">
            <a:avLst/>
          </a:prstGeom>
          <a:noFill/>
          <a:ln>
            <a:solidFill>
              <a:srgbClr val="FFFF00"/>
            </a:solidFill>
          </a:ln>
          <a:effectLst>
            <a:outerShdw blurRad="50800" dist="50800" dir="5400000" algn="ctr" rotWithShape="0">
              <a:schemeClr val="accent1">
                <a:lumMod val="75000"/>
              </a:schemeClr>
            </a:outerShdw>
          </a:effectLst>
        </p:spPr>
        <p:txBody>
          <a:bodyPr wrap="none" lIns="91440" tIns="45720" rIns="91440" bIns="45720">
            <a:spAutoFit/>
          </a:bodyPr>
          <a:lstStyle/>
          <a:p>
            <a:pPr algn="ctr"/>
            <a:r>
              <a:rPr lang="es-PE" sz="11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PRINCIPIOS PEDAGÓGICOS </a:t>
            </a:r>
          </a:p>
          <a:p>
            <a:pPr algn="ctr"/>
            <a:r>
              <a:rPr lang="es-PE" sz="11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DE LOS RINCONES DE </a:t>
            </a:r>
            <a:r>
              <a:rPr lang="es-PE" sz="11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outerShdw blurRad="50800" dist="50800" dir="5400000" algn="ctr" rotWithShape="0">
                    <a:srgbClr val="FFFF00"/>
                  </a:outerShdw>
                </a:effectLst>
              </a:rPr>
              <a:t>AULA</a:t>
            </a:r>
            <a:endParaRPr lang="es-EC" sz="1100" b="1" cap="none"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outerShdw blurRad="50800" dist="50800" dir="5400000" algn="ctr" rotWithShape="0">
                  <a:srgbClr val="FFFF00"/>
                </a:outerShdw>
              </a:effectLst>
            </a:endParaRPr>
          </a:p>
        </p:txBody>
      </p:sp>
      <p:sp>
        <p:nvSpPr>
          <p:cNvPr id="5" name="4 Rectángulo"/>
          <p:cNvSpPr/>
          <p:nvPr/>
        </p:nvSpPr>
        <p:spPr>
          <a:xfrm>
            <a:off x="2411760" y="1249596"/>
            <a:ext cx="4462888" cy="523220"/>
          </a:xfrm>
          <a:prstGeom prst="rect">
            <a:avLst/>
          </a:prstGeom>
          <a:noFill/>
          <a:effectLst>
            <a:glow rad="228600">
              <a:schemeClr val="accent1">
                <a:satMod val="175000"/>
                <a:alpha val="40000"/>
              </a:schemeClr>
            </a:glow>
          </a:effectLst>
        </p:spPr>
        <p:txBody>
          <a:bodyPr wrap="none" lIns="91440" tIns="45720" rIns="91440" bIns="45720">
            <a:spAutoFit/>
          </a:bodyPr>
          <a:lstStyle/>
          <a:p>
            <a:pPr algn="ctr"/>
            <a:r>
              <a:rPr lang="es-PE" sz="14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LOS RINCONES Y EL DESARROLLO </a:t>
            </a:r>
          </a:p>
          <a:p>
            <a:pPr algn="ctr"/>
            <a:r>
              <a:rPr lang="es-PE" sz="14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DEL APRENDIZAJE</a:t>
            </a:r>
            <a:endParaRPr lang="es-EC" sz="1400" b="1" cap="none"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600853772"/>
              </p:ext>
            </p:extLst>
          </p:nvPr>
        </p:nvGraphicFramePr>
        <p:xfrm>
          <a:off x="755576" y="620688"/>
          <a:ext cx="7056784"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218" name="1 Rectángulo"/>
          <p:cNvSpPr>
            <a:spLocks noChangeArrowheads="1"/>
          </p:cNvSpPr>
          <p:nvPr/>
        </p:nvSpPr>
        <p:spPr bwMode="auto">
          <a:xfrm>
            <a:off x="1259632" y="182208"/>
            <a:ext cx="6535226" cy="2308324"/>
          </a:xfrm>
          <a:prstGeom prst="rect">
            <a:avLst/>
          </a:prstGeom>
          <a:ln>
            <a:headEnd/>
            <a:tailEnd/>
          </a:ln>
          <a:effectLst>
            <a:glow rad="228600">
              <a:schemeClr val="accent6">
                <a:satMod val="175000"/>
                <a:alpha val="40000"/>
              </a:schemeClr>
            </a:glow>
            <a:outerShdw blurRad="76200" dist="50800" dir="5400000" rotWithShape="0">
              <a:srgbClr val="4E3B30">
                <a:alpha val="60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4800" b="1" dirty="0">
                <a:solidFill>
                  <a:srgbClr val="6A243F"/>
                </a:solidFill>
              </a:rPr>
              <a:t>CAPÍTULO </a:t>
            </a:r>
            <a:r>
              <a:rPr lang="es-ES" sz="4800" b="1" dirty="0" smtClean="0">
                <a:solidFill>
                  <a:srgbClr val="6A243F"/>
                </a:solidFill>
              </a:rPr>
              <a:t>II </a:t>
            </a:r>
            <a:endParaRPr lang="es-ES" sz="4800" b="1" dirty="0">
              <a:solidFill>
                <a:srgbClr val="6A243F"/>
              </a:solidFill>
            </a:endParaRPr>
          </a:p>
          <a:p>
            <a:pPr algn="ctr"/>
            <a:r>
              <a:rPr lang="es-ES" sz="4800" b="1" dirty="0">
                <a:solidFill>
                  <a:srgbClr val="6A243F"/>
                </a:solidFill>
              </a:rPr>
              <a:t>METODOLOGÍA DE LA INVESTIGACIÓN</a:t>
            </a:r>
            <a:endParaRPr lang="es-EC" sz="4800" dirty="0">
              <a:solidFill>
                <a:srgbClr val="6A243F"/>
              </a:solidFill>
            </a:endParaRPr>
          </a:p>
        </p:txBody>
      </p:sp>
      <p:pic>
        <p:nvPicPr>
          <p:cNvPr id="10242" name="Picture 2" descr="Foto1451"/>
          <p:cNvPicPr>
            <a:picLocks noChangeAspect="1" noChangeArrowheads="1"/>
          </p:cNvPicPr>
          <p:nvPr/>
        </p:nvPicPr>
        <p:blipFill>
          <a:blip r:embed="rId3" cstate="print"/>
          <a:srcRect/>
          <a:stretch>
            <a:fillRect/>
          </a:stretch>
        </p:blipFill>
        <p:spPr bwMode="auto">
          <a:xfrm>
            <a:off x="1259632" y="2836515"/>
            <a:ext cx="6535226" cy="3688829"/>
          </a:xfrm>
          <a:prstGeom prst="ellipse">
            <a:avLst/>
          </a:prstGeom>
          <a:ln w="63500" cap="rnd">
            <a:solidFill>
              <a:srgbClr val="333333"/>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97ED5"/>
        </a:solidFill>
        <a:effectLst/>
      </p:bgPr>
    </p:bg>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698895789"/>
              </p:ext>
            </p:extLst>
          </p:nvPr>
        </p:nvGraphicFramePr>
        <p:xfrm>
          <a:off x="107504" y="460381"/>
          <a:ext cx="8550696"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redondeado"/>
          <p:cNvSpPr/>
          <p:nvPr/>
        </p:nvSpPr>
        <p:spPr>
          <a:xfrm>
            <a:off x="6516688" y="2349500"/>
            <a:ext cx="2232025" cy="1008063"/>
          </a:xfrm>
          <a:prstGeom prst="roundRect">
            <a:avLst/>
          </a:prstGeom>
          <a:solidFill>
            <a:srgbClr val="0099FF"/>
          </a:solidFill>
        </p:spPr>
        <p:style>
          <a:lnRef idx="2">
            <a:schemeClr val="accent1"/>
          </a:lnRef>
          <a:fillRef idx="1">
            <a:schemeClr val="lt1"/>
          </a:fillRef>
          <a:effectRef idx="0">
            <a:schemeClr val="accent1"/>
          </a:effectRef>
          <a:fontRef idx="minor">
            <a:schemeClr val="dk1"/>
          </a:fontRef>
        </p:style>
        <p:txBody>
          <a:bodyPr anchor="ctr"/>
          <a:lstStyle/>
          <a:p>
            <a:pPr marL="285750" indent="-285750" algn="ctr">
              <a:defRPr/>
            </a:pPr>
            <a:r>
              <a:rPr lang="es-EC" b="1" dirty="0" smtClean="0">
                <a:solidFill>
                  <a:srgbClr val="0000CC"/>
                </a:solidFill>
                <a:latin typeface="Arial" pitchFamily="34" charset="0"/>
                <a:cs typeface="Arial" pitchFamily="34" charset="0"/>
              </a:rPr>
              <a:t>DE CAMPO</a:t>
            </a:r>
            <a:endParaRPr lang="es-ES" b="1" dirty="0">
              <a:solidFill>
                <a:srgbClr val="0000CC"/>
              </a:solidFill>
              <a:latin typeface="Arial" pitchFamily="34" charset="0"/>
              <a:cs typeface="Arial" pitchFamily="34" charset="0"/>
            </a:endParaRPr>
          </a:p>
        </p:txBody>
      </p:sp>
      <p:sp>
        <p:nvSpPr>
          <p:cNvPr id="5" name="4 Flecha derecha"/>
          <p:cNvSpPr/>
          <p:nvPr/>
        </p:nvSpPr>
        <p:spPr>
          <a:xfrm>
            <a:off x="6227763" y="5732463"/>
            <a:ext cx="215900" cy="250825"/>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14" name="13 Flecha derecha"/>
          <p:cNvSpPr/>
          <p:nvPr/>
        </p:nvSpPr>
        <p:spPr>
          <a:xfrm>
            <a:off x="6227763" y="4149725"/>
            <a:ext cx="215900" cy="249238"/>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15" name="14 Flecha derecha"/>
          <p:cNvSpPr/>
          <p:nvPr/>
        </p:nvSpPr>
        <p:spPr>
          <a:xfrm>
            <a:off x="6227763" y="2636838"/>
            <a:ext cx="215900" cy="249237"/>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8" name="7 Rectángulo redondeado"/>
          <p:cNvSpPr/>
          <p:nvPr/>
        </p:nvSpPr>
        <p:spPr>
          <a:xfrm>
            <a:off x="6516688" y="3644900"/>
            <a:ext cx="2266950" cy="1079500"/>
          </a:xfrm>
          <a:prstGeom prst="roundRect">
            <a:avLst/>
          </a:prstGeom>
          <a:solidFill>
            <a:srgbClr val="0099FF"/>
          </a:solidFill>
        </p:spPr>
        <p:style>
          <a:lnRef idx="2">
            <a:schemeClr val="accent1"/>
          </a:lnRef>
          <a:fillRef idx="1">
            <a:schemeClr val="lt1"/>
          </a:fillRef>
          <a:effectRef idx="0">
            <a:schemeClr val="accent1"/>
          </a:effectRef>
          <a:fontRef idx="minor">
            <a:schemeClr val="dk1"/>
          </a:fontRef>
        </p:style>
        <p:txBody>
          <a:bodyPr anchor="ctr"/>
          <a:lstStyle/>
          <a:p>
            <a:pPr marL="285750" indent="-285750" algn="ctr">
              <a:defRPr/>
            </a:pPr>
            <a:r>
              <a:rPr lang="es-ES" b="1" dirty="0">
                <a:solidFill>
                  <a:srgbClr val="0000CC"/>
                </a:solidFill>
                <a:latin typeface="Arial" pitchFamily="34" charset="0"/>
                <a:cs typeface="Arial" pitchFamily="34" charset="0"/>
              </a:rPr>
              <a:t>Docentes(2)</a:t>
            </a:r>
          </a:p>
          <a:p>
            <a:pPr marL="285750" indent="-285750" algn="ctr">
              <a:defRPr/>
            </a:pPr>
            <a:r>
              <a:rPr lang="es-ES" b="1" dirty="0">
                <a:solidFill>
                  <a:srgbClr val="0000CC"/>
                </a:solidFill>
                <a:latin typeface="Arial" pitchFamily="34" charset="0"/>
                <a:cs typeface="Arial" pitchFamily="34" charset="0"/>
              </a:rPr>
              <a:t>Niños y niñas(32</a:t>
            </a:r>
            <a:r>
              <a:rPr lang="es-ES" b="1" dirty="0" smtClean="0">
                <a:latin typeface="Arial" pitchFamily="34" charset="0"/>
                <a:cs typeface="Arial" pitchFamily="34" charset="0"/>
              </a:rPr>
              <a:t>)</a:t>
            </a:r>
            <a:endParaRPr lang="es-ES" b="1" dirty="0">
              <a:latin typeface="Arial" pitchFamily="34" charset="0"/>
              <a:cs typeface="Arial" pitchFamily="34" charset="0"/>
            </a:endParaRPr>
          </a:p>
        </p:txBody>
      </p:sp>
      <p:sp>
        <p:nvSpPr>
          <p:cNvPr id="12" name="11 Rectángulo redondeado"/>
          <p:cNvSpPr/>
          <p:nvPr/>
        </p:nvSpPr>
        <p:spPr>
          <a:xfrm>
            <a:off x="6588125" y="5229225"/>
            <a:ext cx="2232025" cy="1008063"/>
          </a:xfrm>
          <a:prstGeom prst="roundRect">
            <a:avLst/>
          </a:prstGeom>
          <a:solidFill>
            <a:srgbClr val="0099FF"/>
          </a:solidFill>
        </p:spPr>
        <p:style>
          <a:lnRef idx="2">
            <a:schemeClr val="accent1"/>
          </a:lnRef>
          <a:fillRef idx="1">
            <a:schemeClr val="lt1"/>
          </a:fillRef>
          <a:effectRef idx="0">
            <a:schemeClr val="accent1"/>
          </a:effectRef>
          <a:fontRef idx="minor">
            <a:schemeClr val="dk1"/>
          </a:fontRef>
        </p:style>
        <p:txBody>
          <a:bodyPr anchor="ctr"/>
          <a:lstStyle/>
          <a:p>
            <a:pPr marL="285750" indent="-285750" algn="ctr">
              <a:defRPr/>
            </a:pPr>
            <a:r>
              <a:rPr lang="es-EC" b="1" dirty="0">
                <a:solidFill>
                  <a:srgbClr val="0000CC"/>
                </a:solidFill>
                <a:latin typeface="Arial" pitchFamily="34" charset="0"/>
                <a:cs typeface="Arial" pitchFamily="34" charset="0"/>
              </a:rPr>
              <a:t>Observación</a:t>
            </a:r>
          </a:p>
          <a:p>
            <a:pPr marL="285750" indent="-285750" algn="ctr">
              <a:defRPr/>
            </a:pPr>
            <a:r>
              <a:rPr lang="es-EC" b="1" dirty="0">
                <a:solidFill>
                  <a:srgbClr val="0000CC"/>
                </a:solidFill>
                <a:latin typeface="Arial" pitchFamily="34" charset="0"/>
                <a:cs typeface="Arial" pitchFamily="34" charset="0"/>
              </a:rPr>
              <a:t>Encuesta</a:t>
            </a:r>
            <a:endParaRPr lang="es-ES" b="1" dirty="0">
              <a:solidFill>
                <a:srgbClr val="0000CC"/>
              </a:solidFill>
              <a:latin typeface="Arial" pitchFamily="34" charset="0"/>
              <a:cs typeface="Arial" pitchFamily="34" charset="0"/>
            </a:endParaRPr>
          </a:p>
        </p:txBody>
      </p:sp>
      <p:sp>
        <p:nvSpPr>
          <p:cNvPr id="18" name="17 Abrir llave"/>
          <p:cNvSpPr/>
          <p:nvPr/>
        </p:nvSpPr>
        <p:spPr>
          <a:xfrm>
            <a:off x="6227763" y="476250"/>
            <a:ext cx="144462" cy="1512888"/>
          </a:xfrm>
          <a:prstGeom prst="leftBrace">
            <a:avLst/>
          </a:prstGeom>
          <a:ln w="57150"/>
        </p:spPr>
        <p:style>
          <a:lnRef idx="2">
            <a:schemeClr val="dk1"/>
          </a:lnRef>
          <a:fillRef idx="0">
            <a:schemeClr val="dk1"/>
          </a:fillRef>
          <a:effectRef idx="1">
            <a:schemeClr val="dk1"/>
          </a:effectRef>
          <a:fontRef idx="minor">
            <a:schemeClr val="tx1"/>
          </a:fontRef>
        </p:style>
        <p:txBody>
          <a:bodyPr anchor="ctr"/>
          <a:lstStyle/>
          <a:p>
            <a:pPr algn="ctr">
              <a:defRPr/>
            </a:pPr>
            <a:endParaRPr lang="es-EC"/>
          </a:p>
        </p:txBody>
      </p:sp>
      <p:sp>
        <p:nvSpPr>
          <p:cNvPr id="19" name="18 Rectángulo"/>
          <p:cNvSpPr/>
          <p:nvPr/>
        </p:nvSpPr>
        <p:spPr>
          <a:xfrm>
            <a:off x="6444208" y="404664"/>
            <a:ext cx="1152128" cy="504055"/>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smtClean="0">
                <a:solidFill>
                  <a:srgbClr val="220EB2"/>
                </a:solidFill>
              </a:rPr>
              <a:t>POR EL PROPÓSITO</a:t>
            </a:r>
            <a:endParaRPr lang="es-EC" sz="1000" b="1" dirty="0">
              <a:solidFill>
                <a:srgbClr val="220EB2"/>
              </a:solidFill>
            </a:endParaRPr>
          </a:p>
        </p:txBody>
      </p:sp>
      <p:sp>
        <p:nvSpPr>
          <p:cNvPr id="20" name="19 Rectángulo"/>
          <p:cNvSpPr/>
          <p:nvPr/>
        </p:nvSpPr>
        <p:spPr>
          <a:xfrm>
            <a:off x="6444208" y="980728"/>
            <a:ext cx="1223417" cy="432147"/>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a:solidFill>
                  <a:srgbClr val="220EB2"/>
                </a:solidFill>
              </a:rPr>
              <a:t>POR</a:t>
            </a:r>
          </a:p>
          <a:p>
            <a:pPr algn="ctr">
              <a:defRPr/>
            </a:pPr>
            <a:r>
              <a:rPr lang="es-EC" sz="1000" b="1" dirty="0">
                <a:solidFill>
                  <a:srgbClr val="220EB2"/>
                </a:solidFill>
              </a:rPr>
              <a:t>LOS OBJETIVOS</a:t>
            </a:r>
          </a:p>
        </p:txBody>
      </p:sp>
      <p:sp>
        <p:nvSpPr>
          <p:cNvPr id="21" name="20 Rectángulo"/>
          <p:cNvSpPr/>
          <p:nvPr/>
        </p:nvSpPr>
        <p:spPr>
          <a:xfrm>
            <a:off x="6588125" y="1700213"/>
            <a:ext cx="1079500" cy="288925"/>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a:solidFill>
                  <a:srgbClr val="220EB2"/>
                </a:solidFill>
              </a:rPr>
              <a:t>POR</a:t>
            </a:r>
          </a:p>
          <a:p>
            <a:pPr algn="ctr">
              <a:defRPr/>
            </a:pPr>
            <a:r>
              <a:rPr lang="es-EC" sz="1000" b="1" dirty="0">
                <a:solidFill>
                  <a:srgbClr val="220EB2"/>
                </a:solidFill>
              </a:rPr>
              <a:t>LUGAR</a:t>
            </a:r>
          </a:p>
        </p:txBody>
      </p:sp>
      <p:sp>
        <p:nvSpPr>
          <p:cNvPr id="22" name="21 Rectángulo"/>
          <p:cNvSpPr/>
          <p:nvPr/>
        </p:nvSpPr>
        <p:spPr>
          <a:xfrm>
            <a:off x="7812088" y="476250"/>
            <a:ext cx="1081087" cy="288925"/>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smtClean="0">
                <a:solidFill>
                  <a:srgbClr val="220EB2"/>
                </a:solidFill>
              </a:rPr>
              <a:t>APLICADA</a:t>
            </a:r>
            <a:endParaRPr lang="es-EC" sz="1000" b="1" dirty="0">
              <a:solidFill>
                <a:srgbClr val="220EB2"/>
              </a:solidFill>
            </a:endParaRPr>
          </a:p>
        </p:txBody>
      </p:sp>
      <p:sp>
        <p:nvSpPr>
          <p:cNvPr id="23" name="22 Rectángulo"/>
          <p:cNvSpPr/>
          <p:nvPr/>
        </p:nvSpPr>
        <p:spPr>
          <a:xfrm>
            <a:off x="7812088" y="980728"/>
            <a:ext cx="1081087" cy="432147"/>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smtClean="0">
                <a:solidFill>
                  <a:srgbClr val="220EB2"/>
                </a:solidFill>
              </a:rPr>
              <a:t>DESCRIPTIVA</a:t>
            </a:r>
            <a:endParaRPr lang="es-EC" sz="1000" b="1" dirty="0">
              <a:solidFill>
                <a:srgbClr val="220EB2"/>
              </a:solidFill>
            </a:endParaRPr>
          </a:p>
          <a:p>
            <a:pPr algn="ctr">
              <a:defRPr/>
            </a:pPr>
            <a:r>
              <a:rPr lang="es-EC" sz="1000" b="1" dirty="0">
                <a:solidFill>
                  <a:srgbClr val="220EB2"/>
                </a:solidFill>
              </a:rPr>
              <a:t>EXPLICATIVO</a:t>
            </a:r>
          </a:p>
        </p:txBody>
      </p:sp>
      <p:sp>
        <p:nvSpPr>
          <p:cNvPr id="24" name="23 Rectángulo"/>
          <p:cNvSpPr/>
          <p:nvPr/>
        </p:nvSpPr>
        <p:spPr>
          <a:xfrm>
            <a:off x="7740352" y="1556792"/>
            <a:ext cx="1224136" cy="504354"/>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000" b="1" dirty="0" smtClean="0">
                <a:solidFill>
                  <a:srgbClr val="220EB2"/>
                </a:solidFill>
              </a:rPr>
              <a:t>BIBLIOGRÁFICA</a:t>
            </a:r>
          </a:p>
          <a:p>
            <a:pPr algn="ctr">
              <a:defRPr/>
            </a:pPr>
            <a:r>
              <a:rPr lang="es-EC" sz="1000" b="1" dirty="0" smtClean="0">
                <a:solidFill>
                  <a:srgbClr val="220EB2"/>
                </a:solidFill>
              </a:rPr>
              <a:t>DE CAMPO</a:t>
            </a:r>
            <a:endParaRPr lang="es-EC" sz="1000" b="1" dirty="0">
              <a:solidFill>
                <a:srgbClr val="220EB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266" name="1 Rectángulo"/>
          <p:cNvSpPr>
            <a:spLocks noChangeArrowheads="1"/>
          </p:cNvSpPr>
          <p:nvPr/>
        </p:nvSpPr>
        <p:spPr bwMode="auto">
          <a:xfrm>
            <a:off x="827584" y="260648"/>
            <a:ext cx="7704856" cy="1477328"/>
          </a:xfrm>
          <a:prstGeom prst="rect">
            <a:avLst/>
          </a:prstGeom>
          <a:solidFill>
            <a:srgbClr val="99CCFF"/>
          </a:solidFill>
          <a:ln w="9525">
            <a:noFill/>
            <a:miter lim="800000"/>
            <a:headEnd/>
            <a:tailEnd/>
          </a:ln>
          <a:effectLst>
            <a:glow rad="101600">
              <a:srgbClr val="00B0F0">
                <a:alpha val="60000"/>
              </a:srgbClr>
            </a:glow>
          </a:effectLst>
        </p:spPr>
        <p:txBody>
          <a:bodyPr wrap="square">
            <a:spAutoFit/>
          </a:bodyPr>
          <a:lstStyle/>
          <a:p>
            <a:pPr algn="ctr"/>
            <a:r>
              <a:rPr lang="es-ES" sz="4500" b="1" dirty="0">
                <a:solidFill>
                  <a:srgbClr val="0066CC"/>
                </a:solidFill>
                <a:latin typeface="+mj-lt"/>
              </a:rPr>
              <a:t>CAPÍTULO </a:t>
            </a:r>
            <a:r>
              <a:rPr lang="es-ES" sz="4500" b="1" dirty="0" smtClean="0">
                <a:solidFill>
                  <a:srgbClr val="0066CC"/>
                </a:solidFill>
                <a:latin typeface="+mj-lt"/>
              </a:rPr>
              <a:t>III</a:t>
            </a:r>
            <a:endParaRPr lang="es-ES" sz="4500" b="1" dirty="0">
              <a:solidFill>
                <a:srgbClr val="0066CC"/>
              </a:solidFill>
              <a:latin typeface="+mj-lt"/>
            </a:endParaRPr>
          </a:p>
          <a:p>
            <a:pPr algn="ctr"/>
            <a:r>
              <a:rPr lang="es-ES" sz="4500" b="1" dirty="0">
                <a:solidFill>
                  <a:srgbClr val="0066CC"/>
                </a:solidFill>
                <a:latin typeface="+mj-lt"/>
              </a:rPr>
              <a:t>LINEAMIENTOS ALTERNATIVOS</a:t>
            </a:r>
            <a:endParaRPr lang="es-EC" sz="4500" dirty="0">
              <a:solidFill>
                <a:srgbClr val="0066CC"/>
              </a:solidFill>
              <a:latin typeface="+mj-lt"/>
            </a:endParaRPr>
          </a:p>
        </p:txBody>
      </p:sp>
      <p:pic>
        <p:nvPicPr>
          <p:cNvPr id="8194" name="Picture 2" descr="Foto1466"/>
          <p:cNvPicPr>
            <a:picLocks noChangeAspect="1" noChangeArrowheads="1"/>
          </p:cNvPicPr>
          <p:nvPr/>
        </p:nvPicPr>
        <p:blipFill>
          <a:blip r:embed="rId3" cstate="print"/>
          <a:srcRect/>
          <a:stretch>
            <a:fillRect/>
          </a:stretch>
        </p:blipFill>
        <p:spPr bwMode="auto">
          <a:xfrm>
            <a:off x="1817852" y="2011461"/>
            <a:ext cx="5634468" cy="4225851"/>
          </a:xfrm>
          <a:prstGeom prst="ellipse">
            <a:avLst/>
          </a:prstGeom>
          <a:ln w="63500" cap="rnd">
            <a:solidFill>
              <a:srgbClr val="333333"/>
            </a:solidFill>
          </a:ln>
          <a:effectLst>
            <a:glow rad="101600">
              <a:srgbClr val="66FFFF">
                <a:alpha val="60000"/>
              </a:srgb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609</TotalTime>
  <Words>1694</Words>
  <Application>Microsoft Office PowerPoint</Application>
  <PresentationFormat>Presentación en pantalla (4:3)</PresentationFormat>
  <Paragraphs>446</Paragraphs>
  <Slides>27</Slides>
  <Notes>0</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Viajes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NelsonAlmeida</dc:creator>
  <cp:lastModifiedBy>Luis</cp:lastModifiedBy>
  <cp:revision>110</cp:revision>
  <dcterms:created xsi:type="dcterms:W3CDTF">2015-01-06T13:35:43Z</dcterms:created>
  <dcterms:modified xsi:type="dcterms:W3CDTF">2015-04-26T01:14:19Z</dcterms:modified>
</cp:coreProperties>
</file>